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59" r:id="rId4"/>
  </p:sldMasterIdLst>
  <p:notesMasterIdLst>
    <p:notesMasterId r:id="rId7"/>
  </p:notesMasterIdLst>
  <p:handoutMasterIdLst>
    <p:handoutMasterId r:id="rId81"/>
  </p:handoutMasterIdLst>
  <p:sldIdLst>
    <p:sldId id="481" r:id="rId5"/>
    <p:sldId id="368" r:id="rId6"/>
    <p:sldId id="364" r:id="rId8"/>
    <p:sldId id="424" r:id="rId9"/>
    <p:sldId id="425" r:id="rId10"/>
    <p:sldId id="426" r:id="rId11"/>
    <p:sldId id="589" r:id="rId12"/>
    <p:sldId id="590" r:id="rId13"/>
    <p:sldId id="371" r:id="rId14"/>
    <p:sldId id="433" r:id="rId15"/>
    <p:sldId id="423" r:id="rId16"/>
    <p:sldId id="381" r:id="rId17"/>
    <p:sldId id="429" r:id="rId18"/>
    <p:sldId id="430" r:id="rId19"/>
    <p:sldId id="431" r:id="rId20"/>
    <p:sldId id="434" r:id="rId21"/>
    <p:sldId id="432" r:id="rId22"/>
    <p:sldId id="435" r:id="rId23"/>
    <p:sldId id="436" r:id="rId24"/>
    <p:sldId id="438" r:id="rId25"/>
    <p:sldId id="437" r:id="rId26"/>
    <p:sldId id="439" r:id="rId27"/>
    <p:sldId id="445" r:id="rId28"/>
    <p:sldId id="440" r:id="rId29"/>
    <p:sldId id="444" r:id="rId30"/>
    <p:sldId id="442" r:id="rId31"/>
    <p:sldId id="441" r:id="rId32"/>
    <p:sldId id="598" r:id="rId33"/>
    <p:sldId id="599" r:id="rId34"/>
    <p:sldId id="600" r:id="rId35"/>
    <p:sldId id="601" r:id="rId36"/>
    <p:sldId id="446" r:id="rId37"/>
    <p:sldId id="443" r:id="rId38"/>
    <p:sldId id="447" r:id="rId39"/>
    <p:sldId id="540" r:id="rId40"/>
    <p:sldId id="553" r:id="rId41"/>
    <p:sldId id="388" r:id="rId42"/>
    <p:sldId id="390" r:id="rId43"/>
    <p:sldId id="395" r:id="rId44"/>
    <p:sldId id="450" r:id="rId45"/>
    <p:sldId id="449" r:id="rId46"/>
    <p:sldId id="592" r:id="rId47"/>
    <p:sldId id="591" r:id="rId48"/>
    <p:sldId id="593" r:id="rId49"/>
    <p:sldId id="545" r:id="rId50"/>
    <p:sldId id="451" r:id="rId51"/>
    <p:sldId id="397" r:id="rId52"/>
    <p:sldId id="398" r:id="rId53"/>
    <p:sldId id="452" r:id="rId54"/>
    <p:sldId id="453" r:id="rId55"/>
    <p:sldId id="454" r:id="rId56"/>
    <p:sldId id="456" r:id="rId57"/>
    <p:sldId id="457" r:id="rId58"/>
    <p:sldId id="458" r:id="rId59"/>
    <p:sldId id="405" r:id="rId60"/>
    <p:sldId id="408" r:id="rId61"/>
    <p:sldId id="550" r:id="rId62"/>
    <p:sldId id="547" r:id="rId63"/>
    <p:sldId id="459" r:id="rId64"/>
    <p:sldId id="544" r:id="rId65"/>
    <p:sldId id="549" r:id="rId66"/>
    <p:sldId id="594" r:id="rId67"/>
    <p:sldId id="595" r:id="rId68"/>
    <p:sldId id="596" r:id="rId69"/>
    <p:sldId id="597" r:id="rId70"/>
    <p:sldId id="412" r:id="rId71"/>
    <p:sldId id="416" r:id="rId72"/>
    <p:sldId id="455" r:id="rId73"/>
    <p:sldId id="415" r:id="rId74"/>
    <p:sldId id="538" r:id="rId75"/>
    <p:sldId id="546" r:id="rId76"/>
    <p:sldId id="542" r:id="rId77"/>
    <p:sldId id="543" r:id="rId78"/>
    <p:sldId id="552" r:id="rId79"/>
    <p:sldId id="461"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2725"/>
    <a:srgbClr val="F14124"/>
    <a:srgbClr val="152F47"/>
    <a:srgbClr val="FFC000"/>
    <a:srgbClr val="05BAC8"/>
    <a:srgbClr val="21AB82"/>
    <a:srgbClr val="5DCEAF"/>
    <a:srgbClr val="1A92A2"/>
    <a:srgbClr val="F69230"/>
    <a:srgbClr val="5EC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6" autoAdjust="0"/>
    <p:restoredTop sz="86406" autoAdjust="0"/>
  </p:normalViewPr>
  <p:slideViewPr>
    <p:cSldViewPr snapToGrid="0">
      <p:cViewPr varScale="1">
        <p:scale>
          <a:sx n="105" d="100"/>
          <a:sy n="105" d="100"/>
        </p:scale>
        <p:origin x="90" y="330"/>
      </p:cViewPr>
      <p:guideLst>
        <p:guide orient="horz" pos="1012"/>
        <p:guide pos="5210"/>
        <p:guide orient="horz" pos="2674"/>
        <p:guide pos="641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0" d="100"/>
        <a:sy n="60" d="100"/>
      </p:scale>
      <p:origin x="0" y="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D8D3007C-0BBF-4CAD-B02F-7664B804665F}"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8927DC7C-EA85-41EA-BE8E-3BC04B9579C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6FB9888-8D05-4C59-9623-B4AC56A05162}"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rPr>
                        <a:t>R-CNN</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rPr>
                        <a:t>YOLO</a:t>
                      </a:r>
                      <a:endPar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rPr>
                        <a:t>Squeeze</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rPr>
                        <a:t>网络</a:t>
                      </a:r>
                      <a:endPar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rPr>
                        <a:t>目标检测实验</a:t>
                      </a:r>
                      <a:endPar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rPr>
                        <a:t>总结与计划</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w="12700" cmpd="sng">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381" y="1272662"/>
            <a:ext cx="1691680" cy="78818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latin typeface="微软雅黑" panose="020B0503020204020204" pitchFamily="34" charset="-122"/>
                <a:ea typeface="微软雅黑" panose="020B0503020204020204" pitchFamily="34" charset="-122"/>
              </a:rPr>
              <a:t>目标检测概述</a:t>
            </a:r>
            <a:endParaRPr lang="zh-CN" altLang="en-US" sz="15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5807" y="286722"/>
            <a:ext cx="555303" cy="555303"/>
          </a:xfrm>
          <a:prstGeom prst="rect">
            <a:avLst/>
          </a:prstGeom>
          <a:noFill/>
          <a:ln>
            <a:noFill/>
          </a:ln>
        </p:spPr>
      </p:pic>
      <p:sp>
        <p:nvSpPr>
          <p:cNvPr id="16" name="流程图: 合并 15"/>
          <p:cNvSpPr/>
          <p:nvPr userDrawn="1"/>
        </p:nvSpPr>
        <p:spPr>
          <a:xfrm>
            <a:off x="780163" y="2060848"/>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userDrawn="1"/>
        </p:nvSpPr>
        <p:spPr>
          <a:xfrm>
            <a:off x="508990" y="765113"/>
            <a:ext cx="659412" cy="292388"/>
          </a:xfrm>
          <a:prstGeom prst="rect">
            <a:avLst/>
          </a:prstGeom>
          <a:noFill/>
        </p:spPr>
        <p:txBody>
          <a:bodyPr wrap="none" rtlCol="0">
            <a:spAutoFit/>
          </a:bodyPr>
          <a:lstStyle/>
          <a:p>
            <a:pPr algn="ctr"/>
            <a:r>
              <a:rPr lang="en-US" altLang="zh-CN" sz="1300" dirty="0" smtClean="0">
                <a:solidFill>
                  <a:schemeClr val="accent1">
                    <a:lumMod val="75000"/>
                  </a:schemeClr>
                </a:solidFill>
                <a:latin typeface="微软雅黑" panose="020B0503020204020204" pitchFamily="34" charset="-122"/>
                <a:ea typeface="微软雅黑" panose="020B0503020204020204" pitchFamily="34" charset="-122"/>
              </a:rPr>
              <a:t>LOGO</a:t>
            </a:r>
            <a:endParaRPr lang="zh-CN" altLang="en-US" sz="130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5" name="图片 4" descr="timg_副本"/>
          <p:cNvPicPr>
            <a:picLocks noChangeAspect="1"/>
          </p:cNvPicPr>
          <p:nvPr userDrawn="1"/>
        </p:nvPicPr>
        <p:blipFill>
          <a:blip r:embed="rId3"/>
          <a:stretch>
            <a:fillRect/>
          </a:stretch>
        </p:blipFill>
        <p:spPr>
          <a:xfrm>
            <a:off x="367030" y="167640"/>
            <a:ext cx="916305" cy="916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二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500" dirty="0" smtClean="0">
                          <a:latin typeface="微软雅黑" panose="020B0503020204020204" pitchFamily="34" charset="-122"/>
                          <a:ea typeface="微软雅黑" panose="020B0503020204020204" pitchFamily="34" charset="-122"/>
                          <a:sym typeface="+mn-ea"/>
                        </a:rPr>
                        <a:t>目标检测概述</a:t>
                      </a:r>
                      <a:endPar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Squeeze</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网络</a:t>
                      </a:r>
                      <a:endPar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目标检测实验</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总结与计划</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381" y="2061797"/>
            <a:ext cx="1691680" cy="78818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mn-ea"/>
              </a:rPr>
              <a:t>R-CNN</a:t>
            </a:r>
            <a:endParaRPr lang="zh-CN" altLang="en-US" sz="150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16" name="流程图: 合并 15"/>
          <p:cNvSpPr/>
          <p:nvPr userDrawn="1"/>
        </p:nvSpPr>
        <p:spPr>
          <a:xfrm>
            <a:off x="780163" y="2849983"/>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508990" y="765113"/>
            <a:ext cx="659412" cy="292388"/>
          </a:xfrm>
          <a:prstGeom prst="rect">
            <a:avLst/>
          </a:prstGeom>
          <a:noFill/>
        </p:spPr>
        <p:txBody>
          <a:bodyPr wrap="none" rtlCol="0">
            <a:spAutoFit/>
          </a:bodyPr>
          <a:lstStyle/>
          <a:p>
            <a:pPr algn="ctr"/>
            <a:r>
              <a:rPr lang="en-US" altLang="zh-CN" sz="1300" dirty="0" smtClean="0">
                <a:solidFill>
                  <a:schemeClr val="accent1">
                    <a:lumMod val="75000"/>
                  </a:schemeClr>
                </a:solidFill>
                <a:latin typeface="微软雅黑" panose="020B0503020204020204" pitchFamily="34" charset="-122"/>
                <a:ea typeface="微软雅黑" panose="020B0503020204020204" pitchFamily="34" charset="-122"/>
              </a:rPr>
              <a:t>LOGO</a:t>
            </a:r>
            <a:endParaRPr lang="zh-CN" altLang="en-US" sz="130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5" name="图片 4" descr="timg_副本"/>
          <p:cNvPicPr>
            <a:picLocks noChangeAspect="1"/>
          </p:cNvPicPr>
          <p:nvPr userDrawn="1"/>
        </p:nvPicPr>
        <p:blipFill>
          <a:blip r:embed="rId3"/>
          <a:stretch>
            <a:fillRect/>
          </a:stretch>
        </p:blipFill>
        <p:spPr>
          <a:xfrm>
            <a:off x="367030" y="167640"/>
            <a:ext cx="916305" cy="916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三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500" dirty="0" smtClean="0">
                          <a:latin typeface="微软雅黑" panose="020B0503020204020204" pitchFamily="34" charset="-122"/>
                          <a:ea typeface="微软雅黑" panose="020B0503020204020204" pitchFamily="34" charset="-122"/>
                          <a:sym typeface="+mn-ea"/>
                        </a:rPr>
                        <a:t>目标检测概述</a:t>
                      </a:r>
                      <a:endPar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mn-ea"/>
                        </a:rPr>
                        <a:t>R-CNN</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Squeeze</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网络</a:t>
                      </a:r>
                      <a:endPar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目标检测实验</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总结与计划</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381" y="2853936"/>
            <a:ext cx="1691680" cy="78818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endParaRPr lang="zh-CN" altLang="en-US" sz="15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16" name="流程图: 合并 15"/>
          <p:cNvSpPr/>
          <p:nvPr userDrawn="1"/>
        </p:nvSpPr>
        <p:spPr>
          <a:xfrm>
            <a:off x="784926" y="3642122"/>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508990" y="765113"/>
            <a:ext cx="659412" cy="292388"/>
          </a:xfrm>
          <a:prstGeom prst="rect">
            <a:avLst/>
          </a:prstGeom>
          <a:noFill/>
        </p:spPr>
        <p:txBody>
          <a:bodyPr wrap="none" rtlCol="0">
            <a:spAutoFit/>
          </a:bodyPr>
          <a:lstStyle/>
          <a:p>
            <a:pPr algn="ctr"/>
            <a:r>
              <a:rPr lang="en-US" altLang="zh-CN" sz="1300" dirty="0" smtClean="0">
                <a:solidFill>
                  <a:schemeClr val="accent1">
                    <a:lumMod val="75000"/>
                  </a:schemeClr>
                </a:solidFill>
                <a:latin typeface="微软雅黑" panose="020B0503020204020204" pitchFamily="34" charset="-122"/>
                <a:ea typeface="微软雅黑" panose="020B0503020204020204" pitchFamily="34" charset="-122"/>
              </a:rPr>
              <a:t>LOGO</a:t>
            </a:r>
            <a:endParaRPr lang="zh-CN" altLang="en-US" sz="130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5" name="图片 4" descr="timg_副本"/>
          <p:cNvPicPr>
            <a:picLocks noChangeAspect="1"/>
          </p:cNvPicPr>
          <p:nvPr userDrawn="1"/>
        </p:nvPicPr>
        <p:blipFill>
          <a:blip r:embed="rId3"/>
          <a:stretch>
            <a:fillRect/>
          </a:stretch>
        </p:blipFill>
        <p:spPr>
          <a:xfrm>
            <a:off x="367030" y="167640"/>
            <a:ext cx="916305" cy="916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四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500" dirty="0" smtClean="0">
                          <a:latin typeface="微软雅黑" panose="020B0503020204020204" pitchFamily="34" charset="-122"/>
                          <a:ea typeface="微软雅黑" panose="020B0503020204020204" pitchFamily="34" charset="-122"/>
                          <a:sym typeface="+mn-ea"/>
                        </a:rPr>
                        <a:t>目标检测概述</a:t>
                      </a:r>
                      <a:endPar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mn-ea"/>
                        </a:rPr>
                        <a:t>R-CNN</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目标检测实验</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总结与计划</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2381" y="3647709"/>
            <a:ext cx="1691680" cy="78818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Squeeze</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网络</a:t>
            </a:r>
            <a:endPar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16" name="流程图: 合并 15"/>
          <p:cNvSpPr/>
          <p:nvPr userDrawn="1"/>
        </p:nvSpPr>
        <p:spPr>
          <a:xfrm>
            <a:off x="780163" y="4435895"/>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508990" y="765113"/>
            <a:ext cx="659412" cy="292388"/>
          </a:xfrm>
          <a:prstGeom prst="rect">
            <a:avLst/>
          </a:prstGeom>
          <a:noFill/>
        </p:spPr>
        <p:txBody>
          <a:bodyPr wrap="none" rtlCol="0">
            <a:spAutoFit/>
          </a:bodyPr>
          <a:lstStyle/>
          <a:p>
            <a:pPr algn="ctr"/>
            <a:r>
              <a:rPr lang="en-US" altLang="zh-CN" sz="1300" dirty="0" smtClean="0">
                <a:solidFill>
                  <a:schemeClr val="accent1">
                    <a:lumMod val="75000"/>
                  </a:schemeClr>
                </a:solidFill>
                <a:latin typeface="微软雅黑" panose="020B0503020204020204" pitchFamily="34" charset="-122"/>
                <a:ea typeface="微软雅黑" panose="020B0503020204020204" pitchFamily="34" charset="-122"/>
              </a:rPr>
              <a:t>LOGO</a:t>
            </a:r>
            <a:endParaRPr lang="zh-CN" altLang="en-US" sz="130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5" name="图片 4" descr="timg_副本"/>
          <p:cNvPicPr>
            <a:picLocks noChangeAspect="1"/>
          </p:cNvPicPr>
          <p:nvPr userDrawn="1"/>
        </p:nvPicPr>
        <p:blipFill>
          <a:blip r:embed="rId3"/>
          <a:stretch>
            <a:fillRect/>
          </a:stretch>
        </p:blipFill>
        <p:spPr>
          <a:xfrm>
            <a:off x="367030" y="167640"/>
            <a:ext cx="916305" cy="916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第五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500" dirty="0" smtClean="0">
                          <a:latin typeface="微软雅黑" panose="020B0503020204020204" pitchFamily="34" charset="-122"/>
                          <a:ea typeface="微软雅黑" panose="020B0503020204020204" pitchFamily="34" charset="-122"/>
                          <a:sym typeface="+mn-ea"/>
                        </a:rPr>
                        <a:t>目标检测概述</a:t>
                      </a:r>
                      <a:endPar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mn-ea"/>
                        </a:rPr>
                        <a:t>R-CNN</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Squeeze</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网络</a:t>
                      </a:r>
                      <a:endPar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总结与计划</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4030" y="4442496"/>
            <a:ext cx="1691680" cy="781966"/>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目标检测实验</a:t>
            </a:r>
            <a:endParaRPr lang="zh-CN" altLang="en-US" sz="15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12" name="流程图: 合并 11"/>
          <p:cNvSpPr/>
          <p:nvPr userDrawn="1"/>
        </p:nvSpPr>
        <p:spPr>
          <a:xfrm>
            <a:off x="780163" y="5225191"/>
            <a:ext cx="117066" cy="92692"/>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508990" y="765113"/>
            <a:ext cx="659412" cy="292388"/>
          </a:xfrm>
          <a:prstGeom prst="rect">
            <a:avLst/>
          </a:prstGeom>
          <a:noFill/>
        </p:spPr>
        <p:txBody>
          <a:bodyPr wrap="none" rtlCol="0">
            <a:spAutoFit/>
          </a:bodyPr>
          <a:lstStyle/>
          <a:p>
            <a:pPr algn="ctr"/>
            <a:r>
              <a:rPr lang="en-US" altLang="zh-CN" sz="1300" dirty="0" smtClean="0">
                <a:solidFill>
                  <a:schemeClr val="accent1">
                    <a:lumMod val="75000"/>
                  </a:schemeClr>
                </a:solidFill>
                <a:latin typeface="微软雅黑" panose="020B0503020204020204" pitchFamily="34" charset="-122"/>
                <a:ea typeface="微软雅黑" panose="020B0503020204020204" pitchFamily="34" charset="-122"/>
              </a:rPr>
              <a:t>LOGO</a:t>
            </a:r>
            <a:endParaRPr lang="zh-CN" altLang="en-US" sz="130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5" name="图片 4" descr="timg_副本"/>
          <p:cNvPicPr>
            <a:picLocks noChangeAspect="1"/>
          </p:cNvPicPr>
          <p:nvPr userDrawn="1"/>
        </p:nvPicPr>
        <p:blipFill>
          <a:blip r:embed="rId3"/>
          <a:stretch>
            <a:fillRect/>
          </a:stretch>
        </p:blipFill>
        <p:spPr>
          <a:xfrm>
            <a:off x="367030" y="167640"/>
            <a:ext cx="916305" cy="916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六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500" dirty="0" smtClean="0">
                          <a:latin typeface="微软雅黑" panose="020B0503020204020204" pitchFamily="34" charset="-122"/>
                          <a:ea typeface="微软雅黑" panose="020B0503020204020204" pitchFamily="34" charset="-122"/>
                          <a:sym typeface="+mn-ea"/>
                        </a:rPr>
                        <a:t>目标检测概述</a:t>
                      </a:r>
                      <a:endParaRPr lang="zh-CN" altLang="en-US" sz="15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mn-ea"/>
                        </a:rPr>
                        <a:t>R-CNN</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YOLO</a:t>
                      </a: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en-US" altLang="zh-CN"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Squeeze</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网络</a:t>
                      </a:r>
                      <a:endPar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目标检测实验</a:t>
                      </a:r>
                      <a:endPar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4030" y="5235080"/>
            <a:ext cx="1691680" cy="782340"/>
          </a:xfrm>
          <a:prstGeom prst="rect">
            <a:avLst/>
          </a:prstGeom>
          <a:solidFill>
            <a:schemeClr val="accent2">
              <a:lumMod val="7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总结与计划</a:t>
            </a:r>
            <a:endParaRPr lang="zh-CN" altLang="en-US" sz="15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045" y="303813"/>
            <a:ext cx="555303" cy="555303"/>
          </a:xfrm>
          <a:prstGeom prst="rect">
            <a:avLst/>
          </a:prstGeom>
          <a:noFill/>
          <a:ln>
            <a:noFill/>
          </a:ln>
        </p:spPr>
      </p:pic>
      <p:sp>
        <p:nvSpPr>
          <p:cNvPr id="7" name="TextBox 6"/>
          <p:cNvSpPr txBox="1"/>
          <p:nvPr userDrawn="1"/>
        </p:nvSpPr>
        <p:spPr>
          <a:xfrm>
            <a:off x="508990" y="765113"/>
            <a:ext cx="659412" cy="292388"/>
          </a:xfrm>
          <a:prstGeom prst="rect">
            <a:avLst/>
          </a:prstGeom>
          <a:noFill/>
        </p:spPr>
        <p:txBody>
          <a:bodyPr wrap="none" rtlCol="0">
            <a:spAutoFit/>
          </a:bodyPr>
          <a:lstStyle/>
          <a:p>
            <a:pPr algn="ctr"/>
            <a:r>
              <a:rPr lang="en-US" altLang="zh-CN" sz="1300" dirty="0" smtClean="0">
                <a:solidFill>
                  <a:schemeClr val="accent1">
                    <a:lumMod val="75000"/>
                  </a:schemeClr>
                </a:solidFill>
                <a:latin typeface="微软雅黑" panose="020B0503020204020204" pitchFamily="34" charset="-122"/>
                <a:ea typeface="微软雅黑" panose="020B0503020204020204" pitchFamily="34" charset="-122"/>
              </a:rPr>
              <a:t>LOGO</a:t>
            </a:r>
            <a:endParaRPr lang="zh-CN" altLang="en-US" sz="130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5" name="图片 4" descr="timg_副本"/>
          <p:cNvPicPr>
            <a:picLocks noChangeAspect="1"/>
          </p:cNvPicPr>
          <p:nvPr userDrawn="1"/>
        </p:nvPicPr>
        <p:blipFill>
          <a:blip r:embed="rId3"/>
          <a:stretch>
            <a:fillRect/>
          </a:stretch>
        </p:blipFill>
        <p:spPr>
          <a:xfrm>
            <a:off x="367030" y="167640"/>
            <a:ext cx="916305" cy="916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0" y="0"/>
            <a:ext cx="12192000" cy="6858000"/>
          </a:xfrm>
          <a:prstGeom prst="rect">
            <a:avLst/>
          </a:prstGeom>
          <a:effectLst/>
        </p:spPr>
      </p:pic>
      <p:grpSp>
        <p:nvGrpSpPr>
          <p:cNvPr id="4" name="组合 3"/>
          <p:cNvGrpSpPr/>
          <p:nvPr userDrawn="1"/>
        </p:nvGrpSpPr>
        <p:grpSpPr>
          <a:xfrm>
            <a:off x="3651745" y="1681572"/>
            <a:ext cx="483478" cy="483480"/>
            <a:chOff x="5197261" y="4171609"/>
            <a:chExt cx="483478" cy="483480"/>
          </a:xfrm>
        </p:grpSpPr>
        <p:sp>
          <p:nvSpPr>
            <p:cNvPr id="5" name="Oval 494"/>
            <p:cNvSpPr>
              <a:spLocks noChangeArrowheads="1"/>
            </p:cNvSpPr>
            <p:nvPr/>
          </p:nvSpPr>
          <p:spPr bwMode="auto">
            <a:xfrm>
              <a:off x="5197261" y="4171609"/>
              <a:ext cx="313043" cy="313043"/>
            </a:xfrm>
            <a:prstGeom prst="ellipse">
              <a:avLst/>
            </a:prstGeom>
            <a:noFill/>
            <a:ln w="6350" cap="flat">
              <a:solidFill>
                <a:srgbClr val="C0C0C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Line 495"/>
            <p:cNvSpPr>
              <a:spLocks noChangeShapeType="1"/>
            </p:cNvSpPr>
            <p:nvPr/>
          </p:nvSpPr>
          <p:spPr bwMode="auto">
            <a:xfrm>
              <a:off x="5461609" y="4435957"/>
              <a:ext cx="48696" cy="48696"/>
            </a:xfrm>
            <a:prstGeom prst="line">
              <a:avLst/>
            </a:prstGeom>
            <a:noFill/>
            <a:ln w="6350" cap="flat">
              <a:solidFill>
                <a:srgbClr val="C0C0C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Freeform 496"/>
            <p:cNvSpPr/>
            <p:nvPr/>
          </p:nvSpPr>
          <p:spPr bwMode="auto">
            <a:xfrm>
              <a:off x="5485956" y="4460306"/>
              <a:ext cx="194783" cy="194783"/>
            </a:xfrm>
            <a:custGeom>
              <a:avLst/>
              <a:gdLst>
                <a:gd name="T0" fmla="*/ 0 w 56"/>
                <a:gd name="T1" fmla="*/ 13 h 56"/>
                <a:gd name="T2" fmla="*/ 13 w 56"/>
                <a:gd name="T3" fmla="*/ 0 h 56"/>
                <a:gd name="T4" fmla="*/ 56 w 56"/>
                <a:gd name="T5" fmla="*/ 42 h 56"/>
                <a:gd name="T6" fmla="*/ 42 w 56"/>
                <a:gd name="T7" fmla="*/ 56 h 56"/>
                <a:gd name="T8" fmla="*/ 0 w 56"/>
                <a:gd name="T9" fmla="*/ 13 h 56"/>
              </a:gdLst>
              <a:ahLst/>
              <a:cxnLst>
                <a:cxn ang="0">
                  <a:pos x="T0" y="T1"/>
                </a:cxn>
                <a:cxn ang="0">
                  <a:pos x="T2" y="T3"/>
                </a:cxn>
                <a:cxn ang="0">
                  <a:pos x="T4" y="T5"/>
                </a:cxn>
                <a:cxn ang="0">
                  <a:pos x="T6" y="T7"/>
                </a:cxn>
                <a:cxn ang="0">
                  <a:pos x="T8" y="T9"/>
                </a:cxn>
              </a:cxnLst>
              <a:rect l="0" t="0" r="r" b="b"/>
              <a:pathLst>
                <a:path w="56" h="56">
                  <a:moveTo>
                    <a:pt x="0" y="13"/>
                  </a:moveTo>
                  <a:lnTo>
                    <a:pt x="13" y="0"/>
                  </a:lnTo>
                  <a:lnTo>
                    <a:pt x="56" y="42"/>
                  </a:lnTo>
                  <a:lnTo>
                    <a:pt x="42" y="56"/>
                  </a:lnTo>
                  <a:lnTo>
                    <a:pt x="0" y="13"/>
                  </a:lnTo>
                  <a:close/>
                </a:path>
              </a:pathLst>
            </a:custGeom>
            <a:noFill/>
            <a:ln w="6350" cap="flat">
              <a:solidFill>
                <a:srgbClr val="C0C0C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0" name="Text Box 54"/>
          <p:cNvSpPr txBox="1">
            <a:spLocks noChangeArrowheads="1"/>
          </p:cNvSpPr>
          <p:nvPr userDrawn="1"/>
        </p:nvSpPr>
        <p:spPr bwMode="auto">
          <a:xfrm>
            <a:off x="7879080" y="4059555"/>
            <a:ext cx="2653030" cy="568325"/>
          </a:xfrm>
          <a:prstGeom prst="rect">
            <a:avLst/>
          </a:prstGeom>
          <a:noFill/>
          <a:ln w="9525">
            <a:noFill/>
            <a:miter lim="800000"/>
          </a:ln>
        </p:spPr>
        <p:txBody>
          <a:bodyPr lIns="91417" tIns="45708" rIns="91417" bIns="45708" anchor="ctr"/>
          <a:lstStyle/>
          <a:p>
            <a:pPr marL="0" algn="l" defTabSz="914400" rtl="0" eaLnBrk="1" fontAlgn="base" latinLnBrk="0" hangingPunct="1">
              <a:spcBef>
                <a:spcPts val="0"/>
              </a:spcBef>
              <a:spcAft>
                <a:spcPct val="0"/>
              </a:spcAft>
            </a:pPr>
            <a:r>
              <a:rPr lang="en-US" altLang="zh-CN" sz="6000" dirty="0" smtClean="0">
                <a:solidFill>
                  <a:schemeClr val="bg1"/>
                </a:solidFill>
                <a:uFillTx/>
                <a:latin typeface="Arial Unicode MS" panose="020B0604020202020204" pitchFamily="34" charset="-122"/>
                <a:ea typeface="Arial Unicode MS" panose="020B0604020202020204" pitchFamily="34" charset="-122"/>
                <a:cs typeface="Arial Unicode MS" panose="020B0604020202020204" pitchFamily="34" charset="-122"/>
              </a:rPr>
              <a:t>Q &amp; A</a:t>
            </a:r>
            <a:endParaRPr lang="en-US" altLang="zh-CN" sz="6000" dirty="0" smtClean="0">
              <a:solidFill>
                <a:schemeClr val="bg1"/>
              </a:solidFill>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3" name="文本框 22"/>
          <p:cNvSpPr txBox="1"/>
          <p:nvPr userDrawn="1"/>
        </p:nvSpPr>
        <p:spPr>
          <a:xfrm>
            <a:off x="7274349" y="1507128"/>
            <a:ext cx="3621504" cy="2154436"/>
          </a:xfrm>
          <a:prstGeom prst="rect">
            <a:avLst/>
          </a:prstGeom>
          <a:noFill/>
        </p:spPr>
        <p:txBody>
          <a:bodyPr wrap="none" rtlCol="0">
            <a:spAutoFit/>
          </a:bodyPr>
          <a:lstStyle/>
          <a:p>
            <a:r>
              <a:rPr lang="zh-CN" altLang="en-US" sz="13400" b="1" dirty="0" smtClean="0">
                <a:solidFill>
                  <a:schemeClr val="bg1"/>
                </a:solidFill>
                <a:effectLst>
                  <a:outerShdw blurRad="101600" dist="127000" dir="8100000" sx="101000" sy="101000" algn="tr" rotWithShape="0">
                    <a:prstClr val="black">
                      <a:alpha val="40000"/>
                    </a:prstClr>
                  </a:outerShdw>
                </a:effectLst>
                <a:latin typeface="微软雅黑" panose="020B0503020204020204" pitchFamily="34" charset="-122"/>
                <a:ea typeface="微软雅黑" panose="020B0503020204020204" pitchFamily="34" charset="-122"/>
              </a:rPr>
              <a:t>谢谢</a:t>
            </a:r>
            <a:endParaRPr lang="en-US" altLang="zh-CN" sz="13400" b="1" dirty="0" smtClean="0">
              <a:solidFill>
                <a:schemeClr val="bg1"/>
              </a:solidFill>
              <a:effectLst>
                <a:outerShdw blurRad="101600" dist="127000" dir="8100000" sx="101000" sy="101000" algn="tr"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8" name="图片 7" descr="u=2876049855,440776740&amp;fm=23&amp;gp=0"/>
          <p:cNvPicPr>
            <a:picLocks noChangeAspect="1"/>
          </p:cNvPicPr>
          <p:nvPr userDrawn="1"/>
        </p:nvPicPr>
        <p:blipFill>
          <a:blip r:embed="rId3"/>
          <a:stretch>
            <a:fillRect/>
          </a:stretch>
        </p:blipFill>
        <p:spPr>
          <a:xfrm>
            <a:off x="2236470" y="4351655"/>
            <a:ext cx="473075" cy="789940"/>
          </a:xfrm>
          <a:prstGeom prst="rect">
            <a:avLst/>
          </a:prstGeom>
        </p:spPr>
      </p:pic>
    </p:spTree>
  </p:cSld>
  <p:clrMapOvr>
    <a:masterClrMapping/>
  </p:clrMapOvr>
  <p:transition spd="med">
    <p:cove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3" Type="http://schemas.openxmlformats.org/officeDocument/2006/relationships/theme" Target="../theme/theme3.xml"/><Relationship Id="rId12" Type="http://schemas.openxmlformats.org/officeDocument/2006/relationships/image" Target="../media/image7.jpeg"/><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grayscl/>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6FB9888-8D05-4C59-9623-B4AC56A05162}" type="datetimeFigureOut">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04F3DC-2D17-45CD-AFA7-2D47604B704E}"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4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6.xml"/><Relationship Id="rId2" Type="http://schemas.openxmlformats.org/officeDocument/2006/relationships/image" Target="../media/image58.png"/><Relationship Id="rId1"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6.xml"/><Relationship Id="rId2" Type="http://schemas.openxmlformats.org/officeDocument/2006/relationships/image" Target="../media/image63.png"/><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0" name="图片 4"/>
          <p:cNvPicPr>
            <a:picLocks noChangeAspect="1"/>
          </p:cNvPicPr>
          <p:nvPr/>
        </p:nvPicPr>
        <p:blipFill>
          <a:blip r:embed="rId1"/>
          <a:srcRect t="67223" b="7672"/>
          <a:stretch>
            <a:fillRect/>
          </a:stretch>
        </p:blipFill>
        <p:spPr>
          <a:xfrm>
            <a:off x="0" y="5143500"/>
            <a:ext cx="12192000" cy="1722438"/>
          </a:xfrm>
          <a:prstGeom prst="rect">
            <a:avLst/>
          </a:prstGeom>
          <a:noFill/>
          <a:ln w="9525">
            <a:noFill/>
          </a:ln>
        </p:spPr>
      </p:pic>
      <p:pic>
        <p:nvPicPr>
          <p:cNvPr id="3075" name="图片 5"/>
          <p:cNvPicPr>
            <a:picLocks noChangeAspect="1"/>
          </p:cNvPicPr>
          <p:nvPr/>
        </p:nvPicPr>
        <p:blipFill>
          <a:blip r:embed="rId2"/>
          <a:srcRect r="49432" b="71381"/>
          <a:stretch>
            <a:fillRect/>
          </a:stretch>
        </p:blipFill>
        <p:spPr>
          <a:xfrm>
            <a:off x="0" y="0"/>
            <a:ext cx="2895600" cy="922338"/>
          </a:xfrm>
          <a:prstGeom prst="rect">
            <a:avLst/>
          </a:prstGeom>
          <a:noFill/>
          <a:ln w="9525">
            <a:noFill/>
          </a:ln>
        </p:spPr>
      </p:pic>
      <p:pic>
        <p:nvPicPr>
          <p:cNvPr id="3076" name="图片 6"/>
          <p:cNvPicPr>
            <a:picLocks noChangeAspect="1"/>
          </p:cNvPicPr>
          <p:nvPr/>
        </p:nvPicPr>
        <p:blipFill>
          <a:blip r:embed="rId3"/>
          <a:srcRect l="76894" t="29967" b="3030"/>
          <a:stretch>
            <a:fillRect/>
          </a:stretch>
        </p:blipFill>
        <p:spPr>
          <a:xfrm>
            <a:off x="10191750" y="3224213"/>
            <a:ext cx="2438400" cy="3976687"/>
          </a:xfrm>
          <a:prstGeom prst="rect">
            <a:avLst/>
          </a:prstGeom>
          <a:noFill/>
          <a:ln w="9525">
            <a:noFill/>
          </a:ln>
        </p:spPr>
      </p:pic>
      <p:pic>
        <p:nvPicPr>
          <p:cNvPr id="3077" name="图片 9"/>
          <p:cNvPicPr>
            <a:picLocks noChangeAspect="1"/>
          </p:cNvPicPr>
          <p:nvPr/>
        </p:nvPicPr>
        <p:blipFill>
          <a:blip r:embed="rId4"/>
          <a:srcRect l="40341" t="12794" r="33902"/>
          <a:stretch>
            <a:fillRect/>
          </a:stretch>
        </p:blipFill>
        <p:spPr>
          <a:xfrm>
            <a:off x="11306175" y="307975"/>
            <a:ext cx="1101725" cy="2097088"/>
          </a:xfrm>
          <a:prstGeom prst="rect">
            <a:avLst/>
          </a:prstGeom>
          <a:noFill/>
          <a:ln w="9525">
            <a:noFill/>
          </a:ln>
        </p:spPr>
      </p:pic>
      <p:pic>
        <p:nvPicPr>
          <p:cNvPr id="3078" name="图片 11"/>
          <p:cNvPicPr>
            <a:picLocks noChangeAspect="1"/>
          </p:cNvPicPr>
          <p:nvPr/>
        </p:nvPicPr>
        <p:blipFill>
          <a:blip r:embed="rId5"/>
          <a:srcRect t="67004" r="82385"/>
          <a:stretch>
            <a:fillRect/>
          </a:stretch>
        </p:blipFill>
        <p:spPr>
          <a:xfrm>
            <a:off x="7739063" y="4999038"/>
            <a:ext cx="676275" cy="712787"/>
          </a:xfrm>
          <a:prstGeom prst="rect">
            <a:avLst/>
          </a:prstGeom>
          <a:noFill/>
          <a:ln w="9525">
            <a:noFill/>
          </a:ln>
        </p:spPr>
      </p:pic>
      <p:pic>
        <p:nvPicPr>
          <p:cNvPr id="3079" name="图片 12"/>
          <p:cNvPicPr>
            <a:picLocks noChangeAspect="1"/>
          </p:cNvPicPr>
          <p:nvPr/>
        </p:nvPicPr>
        <p:blipFill>
          <a:blip r:embed="rId6"/>
          <a:srcRect l="32954" t="4378" r="39584"/>
          <a:stretch>
            <a:fillRect/>
          </a:stretch>
        </p:blipFill>
        <p:spPr>
          <a:xfrm>
            <a:off x="8975725" y="4729163"/>
            <a:ext cx="657225" cy="1289050"/>
          </a:xfrm>
          <a:prstGeom prst="rect">
            <a:avLst/>
          </a:prstGeom>
          <a:noFill/>
          <a:ln w="9525">
            <a:noFill/>
          </a:ln>
        </p:spPr>
      </p:pic>
      <p:pic>
        <p:nvPicPr>
          <p:cNvPr id="3080" name="图片 13"/>
          <p:cNvPicPr>
            <a:picLocks noChangeAspect="1"/>
          </p:cNvPicPr>
          <p:nvPr/>
        </p:nvPicPr>
        <p:blipFill>
          <a:blip r:embed="rId7"/>
          <a:srcRect l="33524" t="8754" r="35796" b="8418"/>
          <a:stretch>
            <a:fillRect/>
          </a:stretch>
        </p:blipFill>
        <p:spPr>
          <a:xfrm>
            <a:off x="9777413" y="4586288"/>
            <a:ext cx="1096962" cy="1666875"/>
          </a:xfrm>
          <a:prstGeom prst="rect">
            <a:avLst/>
          </a:prstGeom>
          <a:noFill/>
          <a:ln w="9525">
            <a:noFill/>
          </a:ln>
        </p:spPr>
      </p:pic>
      <p:cxnSp>
        <p:nvCxnSpPr>
          <p:cNvPr id="3081" name="直接连接符 27"/>
          <p:cNvCxnSpPr/>
          <p:nvPr/>
        </p:nvCxnSpPr>
        <p:spPr>
          <a:xfrm>
            <a:off x="2043113" y="1571625"/>
            <a:ext cx="0" cy="2057400"/>
          </a:xfrm>
          <a:prstGeom prst="line">
            <a:avLst/>
          </a:prstGeom>
          <a:ln w="12700" cap="flat" cmpd="sng">
            <a:solidFill>
              <a:srgbClr val="A6A6A6">
                <a:alpha val="67842"/>
              </a:srgbClr>
            </a:solidFill>
            <a:prstDash val="solid"/>
            <a:headEnd type="none" w="med" len="med"/>
            <a:tailEnd type="none" w="med" len="med"/>
          </a:ln>
        </p:spPr>
      </p:cxnSp>
      <p:sp>
        <p:nvSpPr>
          <p:cNvPr id="3082" name="文本框 28"/>
          <p:cNvSpPr txBox="1"/>
          <p:nvPr/>
        </p:nvSpPr>
        <p:spPr>
          <a:xfrm>
            <a:off x="2782888" y="1569720"/>
            <a:ext cx="7562850" cy="82296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sz="4800" b="1" dirty="0">
                <a:solidFill>
                  <a:srgbClr val="404040"/>
                </a:solidFill>
                <a:latin typeface="华文中宋" panose="02010600040101010101" pitchFamily="2" charset="-122"/>
                <a:ea typeface="华文中宋" panose="02010600040101010101" pitchFamily="2" charset="-122"/>
              </a:rPr>
              <a:t>目标检测论文简介与心得</a:t>
            </a:r>
            <a:endParaRPr lang="zh-CN" altLang="en-US" sz="4800" b="1" dirty="0">
              <a:solidFill>
                <a:srgbClr val="404040"/>
              </a:solidFill>
              <a:latin typeface="华文中宋" panose="02010600040101010101" pitchFamily="2" charset="-122"/>
              <a:ea typeface="华文中宋" panose="02010600040101010101" pitchFamily="2" charset="-122"/>
            </a:endParaRPr>
          </a:p>
        </p:txBody>
      </p:sp>
      <p:sp>
        <p:nvSpPr>
          <p:cNvPr id="3083" name="文本框 29"/>
          <p:cNvSpPr txBox="1"/>
          <p:nvPr/>
        </p:nvSpPr>
        <p:spPr>
          <a:xfrm>
            <a:off x="2794000" y="2400300"/>
            <a:ext cx="8249920" cy="39624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2000" b="1" dirty="0">
                <a:solidFill>
                  <a:srgbClr val="595959"/>
                </a:solidFill>
                <a:latin typeface="Adobe Garamond Pro" pitchFamily="18" charset="0"/>
                <a:ea typeface="华文中宋" panose="02010600040101010101" pitchFamily="2" charset="-122"/>
              </a:rPr>
              <a:t> Introduction and Understanding Of Object Detection Research Papers</a:t>
            </a:r>
            <a:endParaRPr lang="en-US" altLang="zh-CN" sz="2000" b="1" dirty="0">
              <a:solidFill>
                <a:srgbClr val="595959"/>
              </a:solidFill>
              <a:latin typeface="Adobe Garamond Pro" pitchFamily="18" charset="0"/>
              <a:ea typeface="华文中宋" panose="02010600040101010101" pitchFamily="2" charset="-122"/>
            </a:endParaRPr>
          </a:p>
        </p:txBody>
      </p:sp>
      <p:grpSp>
        <p:nvGrpSpPr>
          <p:cNvPr id="3084" name="组合 38"/>
          <p:cNvGrpSpPr/>
          <p:nvPr/>
        </p:nvGrpSpPr>
        <p:grpSpPr>
          <a:xfrm>
            <a:off x="2620010" y="3629025"/>
            <a:ext cx="6991350" cy="440373"/>
            <a:chOff x="0" y="0"/>
            <a:chExt cx="6991716" cy="440709"/>
          </a:xfrm>
        </p:grpSpPr>
        <p:sp>
          <p:nvSpPr>
            <p:cNvPr id="2065" name="矩形 31"/>
            <p:cNvSpPr/>
            <p:nvPr/>
          </p:nvSpPr>
          <p:spPr>
            <a:xfrm>
              <a:off x="0" y="74670"/>
              <a:ext cx="6991716" cy="3660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en-US" altLang="zh-CN" sz="1400" dirty="0">
                  <a:solidFill>
                    <a:srgbClr val="7F7F7F"/>
                  </a:solidFill>
                </a:rPr>
                <a:t>					</a:t>
              </a:r>
              <a:r>
                <a:rPr lang="zh-CN" altLang="en-US" sz="1800" b="1" dirty="0">
                  <a:solidFill>
                    <a:schemeClr val="tx1"/>
                  </a:solidFill>
                  <a:uFillTx/>
                </a:rPr>
                <a:t>汇报人：白宇雲</a:t>
              </a:r>
              <a:endParaRPr lang="zh-CN" altLang="en-US" sz="1800" b="1" dirty="0">
                <a:solidFill>
                  <a:schemeClr val="tx1"/>
                </a:solidFill>
                <a:uFillTx/>
              </a:endParaRPr>
            </a:p>
          </p:txBody>
        </p:sp>
        <p:cxnSp>
          <p:nvCxnSpPr>
            <p:cNvPr id="2066" name="直接连接符 34"/>
            <p:cNvCxnSpPr/>
            <p:nvPr/>
          </p:nvCxnSpPr>
          <p:spPr>
            <a:xfrm flipH="1">
              <a:off x="61916" y="0"/>
              <a:ext cx="6828194" cy="0"/>
            </a:xfrm>
            <a:prstGeom prst="line">
              <a:avLst/>
            </a:prstGeom>
            <a:ln w="12700" cap="flat" cmpd="sng">
              <a:solidFill>
                <a:srgbClr val="A6A6A6">
                  <a:alpha val="34901"/>
                </a:srgbClr>
              </a:solidFill>
              <a:prstDash val="solid"/>
              <a:headEnd type="none" w="med" len="med"/>
              <a:tailEnd type="none" w="med" len="med"/>
            </a:ln>
          </p:spPr>
        </p:cxnSp>
      </p:grpSp>
      <p:pic>
        <p:nvPicPr>
          <p:cNvPr id="3087" name="图片 33"/>
          <p:cNvPicPr>
            <a:picLocks noChangeAspect="1"/>
          </p:cNvPicPr>
          <p:nvPr/>
        </p:nvPicPr>
        <p:blipFill>
          <a:blip r:embed="rId5"/>
          <a:srcRect t="67004" r="82385"/>
          <a:stretch>
            <a:fillRect/>
          </a:stretch>
        </p:blipFill>
        <p:spPr>
          <a:xfrm>
            <a:off x="5715000" y="4233863"/>
            <a:ext cx="677863" cy="712787"/>
          </a:xfrm>
          <a:prstGeom prst="rect">
            <a:avLst/>
          </a:prstGeom>
          <a:noFill/>
          <a:ln w="9525">
            <a:noFill/>
          </a:ln>
        </p:spPr>
      </p:pic>
      <p:pic>
        <p:nvPicPr>
          <p:cNvPr id="3088" name="图片 8"/>
          <p:cNvPicPr>
            <a:picLocks noChangeAspect="1"/>
          </p:cNvPicPr>
          <p:nvPr/>
        </p:nvPicPr>
        <p:blipFill>
          <a:blip r:embed="rId8"/>
          <a:srcRect l="40341" t="12794" r="33902"/>
          <a:stretch>
            <a:fillRect/>
          </a:stretch>
        </p:blipFill>
        <p:spPr>
          <a:xfrm>
            <a:off x="0" y="228600"/>
            <a:ext cx="1009650" cy="1924050"/>
          </a:xfrm>
          <a:prstGeom prst="rect">
            <a:avLst/>
          </a:prstGeom>
          <a:noFill/>
          <a:ln w="9525">
            <a:noFill/>
          </a:ln>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1+#ppt_w/2"/>
                                          </p:val>
                                        </p:tav>
                                        <p:tav tm="100000">
                                          <p:val>
                                            <p:strVal val="#ppt_x"/>
                                          </p:val>
                                        </p:tav>
                                      </p:tavLst>
                                    </p:anim>
                                    <p:anim calcmode="lin" valueType="num">
                                      <p:cBhvr additive="base">
                                        <p:cTn id="12" dur="500" fill="hold"/>
                                        <p:tgtEl>
                                          <p:spTgt spid="307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88"/>
                                        </p:tgtEl>
                                        <p:attrNameLst>
                                          <p:attrName>style.visibility</p:attrName>
                                        </p:attrNameLst>
                                      </p:cBhvr>
                                      <p:to>
                                        <p:strVal val="visible"/>
                                      </p:to>
                                    </p:set>
                                    <p:animEffect transition="in" filter="fade">
                                      <p:cBhvr>
                                        <p:cTn id="16" dur="500"/>
                                        <p:tgtEl>
                                          <p:spTgt spid="3088"/>
                                        </p:tgtEl>
                                      </p:cBhvr>
                                    </p:animEffect>
                                  </p:childTnLst>
                                </p:cTn>
                              </p:par>
                              <p:par>
                                <p:cTn id="17" presetID="10" presetClass="entr" presetSubtype="0" fill="hold" nodeType="withEffect">
                                  <p:stCondLst>
                                    <p:cond delay="250"/>
                                  </p:stCondLst>
                                  <p:childTnLst>
                                    <p:set>
                                      <p:cBhvr>
                                        <p:cTn id="18" dur="1" fill="hold">
                                          <p:stCondLst>
                                            <p:cond delay="0"/>
                                          </p:stCondLst>
                                        </p:cTn>
                                        <p:tgtEl>
                                          <p:spTgt spid="3087"/>
                                        </p:tgtEl>
                                        <p:attrNameLst>
                                          <p:attrName>style.visibility</p:attrName>
                                        </p:attrNameLst>
                                      </p:cBhvr>
                                      <p:to>
                                        <p:strVal val="visible"/>
                                      </p:to>
                                    </p:set>
                                    <p:animEffect transition="in" filter="fade">
                                      <p:cBhvr>
                                        <p:cTn id="19" dur="500"/>
                                        <p:tgtEl>
                                          <p:spTgt spid="3087"/>
                                        </p:tgtEl>
                                      </p:cBhvr>
                                    </p:animEffect>
                                  </p:childTnLst>
                                </p:cTn>
                              </p:par>
                              <p:par>
                                <p:cTn id="20" presetID="10" presetClass="entr" presetSubtype="0" fill="hold" nodeType="withEffect">
                                  <p:stCondLst>
                                    <p:cond delay="500"/>
                                  </p:stCondLst>
                                  <p:childTnLst>
                                    <p:set>
                                      <p:cBhvr>
                                        <p:cTn id="21" dur="1" fill="hold">
                                          <p:stCondLst>
                                            <p:cond delay="0"/>
                                          </p:stCondLst>
                                        </p:cTn>
                                        <p:tgtEl>
                                          <p:spTgt spid="3078"/>
                                        </p:tgtEl>
                                        <p:attrNameLst>
                                          <p:attrName>style.visibility</p:attrName>
                                        </p:attrNameLst>
                                      </p:cBhvr>
                                      <p:to>
                                        <p:strVal val="visible"/>
                                      </p:to>
                                    </p:set>
                                    <p:animEffect transition="in" filter="fade">
                                      <p:cBhvr>
                                        <p:cTn id="22" dur="500"/>
                                        <p:tgtEl>
                                          <p:spTgt spid="3078"/>
                                        </p:tgtEl>
                                      </p:cBhvr>
                                    </p:animEffect>
                                  </p:childTnLst>
                                </p:cTn>
                              </p:par>
                              <p:par>
                                <p:cTn id="23" presetID="10" presetClass="entr" presetSubtype="0" fill="hold" nodeType="withEffect">
                                  <p:stCondLst>
                                    <p:cond delay="750"/>
                                  </p:stCondLst>
                                  <p:childTnLst>
                                    <p:set>
                                      <p:cBhvr>
                                        <p:cTn id="24" dur="1" fill="hold">
                                          <p:stCondLst>
                                            <p:cond delay="0"/>
                                          </p:stCondLst>
                                        </p:cTn>
                                        <p:tgtEl>
                                          <p:spTgt spid="3079"/>
                                        </p:tgtEl>
                                        <p:attrNameLst>
                                          <p:attrName>style.visibility</p:attrName>
                                        </p:attrNameLst>
                                      </p:cBhvr>
                                      <p:to>
                                        <p:strVal val="visible"/>
                                      </p:to>
                                    </p:set>
                                    <p:animEffect transition="in" filter="fade">
                                      <p:cBhvr>
                                        <p:cTn id="25" dur="500"/>
                                        <p:tgtEl>
                                          <p:spTgt spid="3079"/>
                                        </p:tgtEl>
                                      </p:cBhvr>
                                    </p:animEffect>
                                  </p:childTnLst>
                                </p:cTn>
                              </p:par>
                              <p:par>
                                <p:cTn id="26" presetID="10" presetClass="entr" presetSubtype="0" fill="hold" nodeType="withEffect">
                                  <p:stCondLst>
                                    <p:cond delay="1000"/>
                                  </p:stCondLst>
                                  <p:childTnLst>
                                    <p:set>
                                      <p:cBhvr>
                                        <p:cTn id="27" dur="1" fill="hold">
                                          <p:stCondLst>
                                            <p:cond delay="0"/>
                                          </p:stCondLst>
                                        </p:cTn>
                                        <p:tgtEl>
                                          <p:spTgt spid="3080"/>
                                        </p:tgtEl>
                                        <p:attrNameLst>
                                          <p:attrName>style.visibility</p:attrName>
                                        </p:attrNameLst>
                                      </p:cBhvr>
                                      <p:to>
                                        <p:strVal val="visible"/>
                                      </p:to>
                                    </p:set>
                                    <p:animEffect transition="in" filter="fade">
                                      <p:cBhvr>
                                        <p:cTn id="28" dur="500"/>
                                        <p:tgtEl>
                                          <p:spTgt spid="3080"/>
                                        </p:tgtEl>
                                      </p:cBhvr>
                                    </p:animEffect>
                                  </p:childTnLst>
                                </p:cTn>
                              </p:par>
                              <p:par>
                                <p:cTn id="29" presetID="10" presetClass="entr" presetSubtype="0" fill="hold" nodeType="withEffect">
                                  <p:stCondLst>
                                    <p:cond delay="1250"/>
                                  </p:stCondLst>
                                  <p:childTnLst>
                                    <p:set>
                                      <p:cBhvr>
                                        <p:cTn id="30" dur="1" fill="hold">
                                          <p:stCondLst>
                                            <p:cond delay="0"/>
                                          </p:stCondLst>
                                        </p:cTn>
                                        <p:tgtEl>
                                          <p:spTgt spid="3077"/>
                                        </p:tgtEl>
                                        <p:attrNameLst>
                                          <p:attrName>style.visibility</p:attrName>
                                        </p:attrNameLst>
                                      </p:cBhvr>
                                      <p:to>
                                        <p:strVal val="visible"/>
                                      </p:to>
                                    </p:set>
                                    <p:animEffect transition="in" filter="fade">
                                      <p:cBhvr>
                                        <p:cTn id="31" dur="500"/>
                                        <p:tgtEl>
                                          <p:spTgt spid="3077"/>
                                        </p:tgtEl>
                                      </p:cBhvr>
                                    </p:animEffect>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3081"/>
                                        </p:tgtEl>
                                        <p:attrNameLst>
                                          <p:attrName>style.visibility</p:attrName>
                                        </p:attrNameLst>
                                      </p:cBhvr>
                                      <p:to>
                                        <p:strVal val="visible"/>
                                      </p:to>
                                    </p:set>
                                    <p:animEffect transition="in" filter="wipe(up)">
                                      <p:cBhvr>
                                        <p:cTn id="35" dur="250"/>
                                        <p:tgtEl>
                                          <p:spTgt spid="3081"/>
                                        </p:tgtEl>
                                      </p:cBhvr>
                                    </p:animEffect>
                                  </p:childTnLst>
                                </p:cTn>
                              </p:par>
                            </p:childTnLst>
                          </p:cTn>
                        </p:par>
                        <p:par>
                          <p:cTn id="36" fill="hold">
                            <p:stCondLst>
                              <p:cond delay="1500"/>
                            </p:stCondLst>
                            <p:childTnLst>
                              <p:par>
                                <p:cTn id="37" presetID="12" presetClass="entr" presetSubtype="4" fill="hold" grpId="0" nodeType="afterEffect">
                                  <p:stCondLst>
                                    <p:cond delay="0"/>
                                  </p:stCondLst>
                                  <p:childTnLst>
                                    <p:set>
                                      <p:cBhvr>
                                        <p:cTn id="38" dur="1" fill="hold">
                                          <p:stCondLst>
                                            <p:cond delay="0"/>
                                          </p:stCondLst>
                                        </p:cTn>
                                        <p:tgtEl>
                                          <p:spTgt spid="3082"/>
                                        </p:tgtEl>
                                        <p:attrNameLst>
                                          <p:attrName>style.visibility</p:attrName>
                                        </p:attrNameLst>
                                      </p:cBhvr>
                                      <p:to>
                                        <p:strVal val="visible"/>
                                      </p:to>
                                    </p:set>
                                    <p:anim calcmode="lin" valueType="num">
                                      <p:cBhvr additive="base">
                                        <p:cTn id="39" dur="500"/>
                                        <p:tgtEl>
                                          <p:spTgt spid="3082"/>
                                        </p:tgtEl>
                                        <p:attrNameLst>
                                          <p:attrName>ppt_y</p:attrName>
                                        </p:attrNameLst>
                                      </p:cBhvr>
                                      <p:tavLst>
                                        <p:tav tm="0">
                                          <p:val>
                                            <p:strVal val="#ppt_y+#ppt_h*1.125000"/>
                                          </p:val>
                                        </p:tav>
                                        <p:tav tm="100000">
                                          <p:val>
                                            <p:strVal val="#ppt_y"/>
                                          </p:val>
                                        </p:tav>
                                      </p:tavLst>
                                    </p:anim>
                                    <p:animEffect transition="in" filter="wipe(up)">
                                      <p:cBhvr>
                                        <p:cTn id="40" dur="500"/>
                                        <p:tgtEl>
                                          <p:spTgt spid="3082"/>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3083"/>
                                        </p:tgtEl>
                                        <p:attrNameLst>
                                          <p:attrName>style.visibility</p:attrName>
                                        </p:attrNameLst>
                                      </p:cBhvr>
                                      <p:to>
                                        <p:strVal val="visible"/>
                                      </p:to>
                                    </p:set>
                                    <p:animEffect transition="in" filter="fade">
                                      <p:cBhvr>
                                        <p:cTn id="44" dur="500"/>
                                        <p:tgtEl>
                                          <p:spTgt spid="3083"/>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3084"/>
                                        </p:tgtEl>
                                        <p:attrNameLst>
                                          <p:attrName>style.visibility</p:attrName>
                                        </p:attrNameLst>
                                      </p:cBhvr>
                                      <p:to>
                                        <p:strVal val="visible"/>
                                      </p:to>
                                    </p:set>
                                    <p:animEffect transition="in" filter="wipe(left)">
                                      <p:cBhvr>
                                        <p:cTn id="48"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428879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mn-ea"/>
              </a:rPr>
              <a:t>目标检测传统方法和流程</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2259965" y="1808480"/>
            <a:ext cx="9040495" cy="4225290"/>
          </a:xfrm>
          <a:prstGeom prst="rect">
            <a:avLst/>
          </a:prstGeom>
          <a:noFill/>
        </p:spPr>
        <p:txBody>
          <a:bodyPr wrap="square" rtlCol="0" anchor="t">
            <a:spAutoFit/>
          </a:bodyPr>
          <a:p>
            <a:r>
              <a:rPr lang="zh-CN" altLang="en-US" b="1">
                <a:solidFill>
                  <a:schemeClr val="tx1"/>
                </a:solidFill>
                <a:uFillTx/>
                <a:ea typeface="微软雅黑" panose="020B0503020204020204" pitchFamily="34" charset="-122"/>
              </a:rPr>
              <a:t>传统目标检测流程：</a:t>
            </a:r>
            <a:endParaRPr lang="zh-CN" altLang="en-US" b="1">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1）区域选择（穷举策略：采用滑动窗口，且设置不同的大小，不同的长宽比对图像进行遍历，时间复杂度高）</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a:t>
            </a:r>
            <a:r>
              <a:rPr lang="zh-CN" altLang="en-US">
                <a:solidFill>
                  <a:srgbClr val="FF0000"/>
                </a:solidFill>
                <a:uFillTx/>
                <a:ea typeface="微软雅黑" panose="020B0503020204020204" pitchFamily="34" charset="-122"/>
              </a:rPr>
              <a:t>2）特征提取（SIFT、HOG等；形态多样性、光照变化多样性、背景多样性使得特征鲁棒性差）</a:t>
            </a:r>
            <a:endParaRPr lang="zh-CN" altLang="en-US">
              <a:solidFill>
                <a:srgbClr val="FF0000"/>
              </a:solidFill>
              <a:uFillTx/>
              <a:ea typeface="微软雅黑" panose="020B0503020204020204" pitchFamily="34" charset="-122"/>
            </a:endParaRPr>
          </a:p>
          <a:p>
            <a:endParaRPr lang="zh-CN" altLang="en-US">
              <a:solidFill>
                <a:srgbClr val="FF0000"/>
              </a:solidFill>
              <a:uFillTx/>
              <a:ea typeface="微软雅黑" panose="020B0503020204020204" pitchFamily="34" charset="-122"/>
            </a:endParaRPr>
          </a:p>
          <a:p>
            <a:r>
              <a:rPr lang="zh-CN" altLang="en-US">
                <a:solidFill>
                  <a:schemeClr val="tx1"/>
                </a:solidFill>
                <a:uFillTx/>
                <a:ea typeface="微软雅黑" panose="020B0503020204020204" pitchFamily="34" charset="-122"/>
              </a:rPr>
              <a:t>     3）分类器（主要有SVM、Adaboost等）</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b="1">
                <a:solidFill>
                  <a:schemeClr val="tx1"/>
                </a:solidFill>
                <a:uFillTx/>
                <a:ea typeface="微软雅黑" panose="020B0503020204020204" pitchFamily="34" charset="-122"/>
              </a:rPr>
              <a:t>传统目标检测的主要问题：</a:t>
            </a:r>
            <a:endParaRPr lang="zh-CN" altLang="en-US" b="1">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1）基于滑动窗口的区域选择策略没有针对性，时间复杂度高，窗口冗余</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2）手工设计的特征对于多样性的变化没有很好的鲁棒性</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blinds(horizontal)">
                                      <p:cBhvr>
                                        <p:cTn id="16" dur="500"/>
                                        <p:tgtEl>
                                          <p:spTgt spid="6">
                                            <p:txEl>
                                              <p:pRg st="0" end="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linds(horizontal)">
                                      <p:cBhvr>
                                        <p:cTn id="19" dur="500"/>
                                        <p:tgtEl>
                                          <p:spTgt spid="6">
                                            <p:txEl>
                                              <p:pRg st="2" end="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blinds(horizontal)">
                                      <p:cBhvr>
                                        <p:cTn id="25" dur="500"/>
                                        <p:tgtEl>
                                          <p:spTgt spid="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blinds(horizontal)">
                                      <p:cBhvr>
                                        <p:cTn id="30" dur="500"/>
                                        <p:tgtEl>
                                          <p:spTgt spid="6">
                                            <p:txEl>
                                              <p:pRg st="8" end="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Effect transition="in" filter="blinds(horizontal)">
                                      <p:cBhvr>
                                        <p:cTn id="33" dur="500"/>
                                        <p:tgtEl>
                                          <p:spTgt spid="6">
                                            <p:txEl>
                                              <p:pRg st="10" end="10"/>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6">
                                            <p:txEl>
                                              <p:pRg st="12" end="12"/>
                                            </p:txEl>
                                          </p:spTgt>
                                        </p:tgtEl>
                                        <p:attrNameLst>
                                          <p:attrName>style.visibility</p:attrName>
                                        </p:attrNameLst>
                                      </p:cBhvr>
                                      <p:to>
                                        <p:strVal val="visible"/>
                                      </p:to>
                                    </p:set>
                                    <p:animEffect transition="in" filter="blinds(horizontal)">
                                      <p:cBhvr>
                                        <p:cTn id="36"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16865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rPr>
              <a:t>目标识别经典算法</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箭头3"/>
          <p:cNvSpPr/>
          <p:nvPr/>
        </p:nvSpPr>
        <p:spPr bwMode="gray">
          <a:xfrm flipV="1">
            <a:off x="2925405" y="3808538"/>
            <a:ext cx="1207014" cy="1677593"/>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sysClr val="windowText" lastClr="000000"/>
              </a:solidFill>
              <a:latin typeface="Calibri" panose="020F0502020204030204"/>
              <a:ea typeface="宋体" panose="02010600030101010101" pitchFamily="2" charset="-122"/>
            </a:endParaRPr>
          </a:p>
        </p:txBody>
      </p:sp>
      <p:sp>
        <p:nvSpPr>
          <p:cNvPr id="7" name="箭头2"/>
          <p:cNvSpPr/>
          <p:nvPr/>
        </p:nvSpPr>
        <p:spPr bwMode="gray">
          <a:xfrm rot="16200000">
            <a:off x="3243640" y="3109642"/>
            <a:ext cx="358379" cy="143470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2">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sysClr val="windowText" lastClr="000000"/>
              </a:solidFill>
              <a:latin typeface="Calibri" panose="020F0502020204030204"/>
              <a:ea typeface="宋体" panose="02010600030101010101" pitchFamily="2" charset="-122"/>
            </a:endParaRPr>
          </a:p>
        </p:txBody>
      </p:sp>
      <p:sp>
        <p:nvSpPr>
          <p:cNvPr id="8" name="箭头1"/>
          <p:cNvSpPr/>
          <p:nvPr/>
        </p:nvSpPr>
        <p:spPr bwMode="gray">
          <a:xfrm>
            <a:off x="2917643" y="1975945"/>
            <a:ext cx="1207014" cy="1943324"/>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a:solidFill>
                <a:sysClr val="windowText" lastClr="000000"/>
              </a:solidFill>
              <a:latin typeface="Calibri" panose="020F0502020204030204"/>
              <a:ea typeface="宋体" panose="02010600030101010101" pitchFamily="2" charset="-122"/>
            </a:endParaRPr>
          </a:p>
        </p:txBody>
      </p:sp>
      <p:sp>
        <p:nvSpPr>
          <p:cNvPr id="9" name="文本1"/>
          <p:cNvSpPr>
            <a:spLocks noChangeArrowheads="1"/>
          </p:cNvSpPr>
          <p:nvPr/>
        </p:nvSpPr>
        <p:spPr bwMode="gray">
          <a:xfrm>
            <a:off x="5643880" y="1546860"/>
            <a:ext cx="6218555" cy="1319530"/>
          </a:xfrm>
          <a:prstGeom prst="roundRect">
            <a:avLst>
              <a:gd name="adj" fmla="val 11505"/>
            </a:avLst>
          </a:prstGeom>
          <a:noFill/>
          <a:ln w="28575" cap="flat" cmpd="sng" algn="ctr">
            <a:solidFill>
              <a:schemeClr val="accent2">
                <a:lumMod val="75000"/>
              </a:scheme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zh-CN" altLang="zh-CN" sz="1700" dirty="0">
              <a:solidFill>
                <a:srgbClr val="314865"/>
              </a:solidFill>
              <a:latin typeface="微软雅黑" panose="020B0503020204020204" pitchFamily="34" charset="-122"/>
              <a:ea typeface="微软雅黑" panose="020B0503020204020204" pitchFamily="34" charset="-122"/>
            </a:endParaRPr>
          </a:p>
        </p:txBody>
      </p:sp>
      <p:sp>
        <p:nvSpPr>
          <p:cNvPr id="10" name="标题1"/>
          <p:cNvSpPr>
            <a:spLocks noChangeArrowheads="1"/>
          </p:cNvSpPr>
          <p:nvPr/>
        </p:nvSpPr>
        <p:spPr bwMode="gray">
          <a:xfrm>
            <a:off x="4271854" y="1540351"/>
            <a:ext cx="1372203" cy="1326130"/>
          </a:xfrm>
          <a:prstGeom prst="roundRect">
            <a:avLst>
              <a:gd name="adj" fmla="val 11921"/>
            </a:avLst>
          </a:prstGeom>
          <a:solidFill>
            <a:schemeClr val="accent2">
              <a:lumMod val="7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600" b="1" dirty="0">
                <a:solidFill>
                  <a:sysClr val="window" lastClr="FFFFFF">
                    <a:lumMod val="95000"/>
                  </a:sysClr>
                </a:solidFill>
                <a:latin typeface="微软雅黑" panose="020B0503020204020204" pitchFamily="34" charset="-122"/>
                <a:ea typeface="微软雅黑" panose="020B0503020204020204" pitchFamily="34" charset="-122"/>
              </a:rPr>
              <a:t>SIFT</a:t>
            </a:r>
            <a:endParaRPr lang="en-US" altLang="zh-CN" sz="1600" b="1"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11" name="文本2"/>
          <p:cNvSpPr>
            <a:spLocks noChangeArrowheads="1"/>
          </p:cNvSpPr>
          <p:nvPr/>
        </p:nvSpPr>
        <p:spPr bwMode="gray">
          <a:xfrm>
            <a:off x="5643880" y="3150235"/>
            <a:ext cx="6218555" cy="1315085"/>
          </a:xfrm>
          <a:prstGeom prst="roundRect">
            <a:avLst>
              <a:gd name="adj" fmla="val 11505"/>
            </a:avLst>
          </a:prstGeom>
          <a:noFill/>
          <a:ln w="28575" cap="flat" cmpd="sng" algn="ctr">
            <a:solidFill>
              <a:schemeClr val="accent2">
                <a:lumMod val="75000"/>
              </a:scheme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zh-CN" altLang="zh-CN" sz="1700" dirty="0">
              <a:solidFill>
                <a:srgbClr val="314865"/>
              </a:solidFill>
              <a:latin typeface="微软雅黑" panose="020B0503020204020204" pitchFamily="34" charset="-122"/>
              <a:ea typeface="微软雅黑" panose="020B0503020204020204" pitchFamily="34" charset="-122"/>
            </a:endParaRPr>
          </a:p>
        </p:txBody>
      </p:sp>
      <p:sp>
        <p:nvSpPr>
          <p:cNvPr id="12" name="标题2"/>
          <p:cNvSpPr>
            <a:spLocks noChangeArrowheads="1"/>
          </p:cNvSpPr>
          <p:nvPr/>
        </p:nvSpPr>
        <p:spPr bwMode="gray">
          <a:xfrm>
            <a:off x="4271853" y="3150420"/>
            <a:ext cx="1372204" cy="1315014"/>
          </a:xfrm>
          <a:prstGeom prst="roundRect">
            <a:avLst>
              <a:gd name="adj" fmla="val 11921"/>
            </a:avLst>
          </a:prstGeom>
          <a:solidFill>
            <a:schemeClr val="accent2">
              <a:lumMod val="7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600" b="1" dirty="0">
                <a:solidFill>
                  <a:sysClr val="window" lastClr="FFFFFF">
                    <a:lumMod val="95000"/>
                  </a:sysClr>
                </a:solidFill>
                <a:latin typeface="微软雅黑" panose="020B0503020204020204" pitchFamily="34" charset="-122"/>
                <a:ea typeface="微软雅黑" panose="020B0503020204020204" pitchFamily="34" charset="-122"/>
              </a:rPr>
              <a:t>HOG</a:t>
            </a:r>
            <a:endParaRPr lang="en-US" altLang="zh-CN" sz="1600" b="1"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13" name="文本3"/>
          <p:cNvSpPr>
            <a:spLocks noChangeArrowheads="1"/>
          </p:cNvSpPr>
          <p:nvPr/>
        </p:nvSpPr>
        <p:spPr bwMode="ltGray">
          <a:xfrm>
            <a:off x="5643880" y="4740275"/>
            <a:ext cx="6218555" cy="1303020"/>
          </a:xfrm>
          <a:prstGeom prst="roundRect">
            <a:avLst>
              <a:gd name="adj" fmla="val 11505"/>
            </a:avLst>
          </a:prstGeom>
          <a:noFill/>
          <a:ln w="28575" cap="flat" cmpd="sng" algn="ctr">
            <a:solidFill>
              <a:schemeClr val="accent2">
                <a:lumMod val="75000"/>
              </a:scheme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zh-CN" altLang="zh-CN" sz="1700" dirty="0">
              <a:solidFill>
                <a:srgbClr val="314865"/>
              </a:solidFill>
              <a:latin typeface="微软雅黑" panose="020B0503020204020204" pitchFamily="34" charset="-122"/>
              <a:ea typeface="微软雅黑" panose="020B0503020204020204" pitchFamily="34" charset="-122"/>
            </a:endParaRPr>
          </a:p>
        </p:txBody>
      </p:sp>
      <p:sp>
        <p:nvSpPr>
          <p:cNvPr id="14" name="标题3"/>
          <p:cNvSpPr>
            <a:spLocks noChangeArrowheads="1"/>
          </p:cNvSpPr>
          <p:nvPr/>
        </p:nvSpPr>
        <p:spPr bwMode="gray">
          <a:xfrm>
            <a:off x="4271854" y="4740165"/>
            <a:ext cx="1372203" cy="1303283"/>
          </a:xfrm>
          <a:prstGeom prst="roundRect">
            <a:avLst>
              <a:gd name="adj" fmla="val 11921"/>
            </a:avLst>
          </a:prstGeom>
          <a:solidFill>
            <a:schemeClr val="accent2">
              <a:lumMod val="7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600" b="1" dirty="0">
                <a:solidFill>
                  <a:sysClr val="window" lastClr="FFFFFF">
                    <a:lumMod val="95000"/>
                  </a:sysClr>
                </a:solidFill>
                <a:latin typeface="微软雅黑" panose="020B0503020204020204" pitchFamily="34" charset="-122"/>
                <a:ea typeface="微软雅黑" panose="020B0503020204020204" pitchFamily="34" charset="-122"/>
                <a:sym typeface="+mn-ea"/>
              </a:rPr>
              <a:t>DPM</a:t>
            </a:r>
            <a:endParaRPr lang="zh-CN" altLang="zh-CN" sz="1600" b="1"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15" name="Oval 19"/>
          <p:cNvSpPr>
            <a:spLocks noChangeArrowheads="1"/>
          </p:cNvSpPr>
          <p:nvPr/>
        </p:nvSpPr>
        <p:spPr bwMode="auto">
          <a:xfrm>
            <a:off x="2307114" y="3150420"/>
            <a:ext cx="1314717" cy="1315014"/>
          </a:xfrm>
          <a:prstGeom prst="ellipse">
            <a:avLst/>
          </a:prstGeom>
          <a:solidFill>
            <a:schemeClr val="accent2">
              <a:lumMod val="75000"/>
            </a:schemeClr>
          </a:solidFill>
          <a:ln w="9525">
            <a:noFill/>
            <a:round/>
          </a:ln>
          <a:effectLst/>
        </p:spPr>
        <p:txBody>
          <a:bodyPr anchor="ctr"/>
          <a:lstStyle/>
          <a:p>
            <a:pPr algn="ctr">
              <a:lnSpc>
                <a:spcPct val="120000"/>
              </a:lnSpc>
              <a:defRPr/>
            </a:pPr>
            <a:r>
              <a:rPr lang="zh-CN" sz="1700" b="1" kern="0" dirty="0" smtClean="0">
                <a:solidFill>
                  <a:schemeClr val="bg1"/>
                </a:solidFill>
                <a:latin typeface="Arial" panose="020B0604020202020204" pitchFamily="34" charset="0"/>
                <a:ea typeface="微软雅黑" panose="020B0503020204020204" pitchFamily="34" charset="-122"/>
              </a:rPr>
              <a:t>经典</a:t>
            </a:r>
            <a:endParaRPr lang="zh-CN" sz="1700" b="1" kern="0" dirty="0" smtClean="0">
              <a:solidFill>
                <a:schemeClr val="bg1"/>
              </a:solidFill>
              <a:latin typeface="Arial" panose="020B0604020202020204" pitchFamily="34" charset="0"/>
              <a:ea typeface="微软雅黑" panose="020B0503020204020204" pitchFamily="34" charset="-122"/>
            </a:endParaRPr>
          </a:p>
          <a:p>
            <a:pPr algn="ctr">
              <a:lnSpc>
                <a:spcPct val="120000"/>
              </a:lnSpc>
              <a:defRPr/>
            </a:pPr>
            <a:r>
              <a:rPr lang="zh-CN" sz="1700" b="1" kern="0" dirty="0" smtClean="0">
                <a:solidFill>
                  <a:schemeClr val="bg1"/>
                </a:solidFill>
                <a:latin typeface="Arial" panose="020B0604020202020204" pitchFamily="34" charset="0"/>
                <a:ea typeface="微软雅黑" panose="020B0503020204020204" pitchFamily="34" charset="-122"/>
              </a:rPr>
              <a:t>算法</a:t>
            </a:r>
            <a:endParaRPr lang="zh-CN" sz="1700" b="1" kern="0" dirty="0">
              <a:solidFill>
                <a:schemeClr val="bg1"/>
              </a:solidFill>
              <a:latin typeface="Arial" panose="020B0604020202020204" pitchFamily="34" charset="0"/>
              <a:ea typeface="微软雅黑" panose="020B0503020204020204" pitchFamily="34" charset="-122"/>
            </a:endParaRPr>
          </a:p>
        </p:txBody>
      </p:sp>
      <p:sp>
        <p:nvSpPr>
          <p:cNvPr id="16" name="文本框 15"/>
          <p:cNvSpPr txBox="1"/>
          <p:nvPr/>
        </p:nvSpPr>
        <p:spPr>
          <a:xfrm>
            <a:off x="5796280" y="1630045"/>
            <a:ext cx="5941695" cy="120777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SIFT（Scale-invariant feature transform）是一种检测局部特征的算法，该算法通过求一幅图中的特征点（interest points,or corner points）及其有关scale 和 orientation 的描述子得到特征并进行图像特征点匹配，获得良好效果。</a:t>
            </a:r>
            <a:endParaRPr lang="en-US" altLang="zh-CN">
              <a:solidFill>
                <a:schemeClr val="tx1"/>
              </a:solidFill>
              <a:uFillTx/>
              <a:ea typeface="微软雅黑" panose="020B0503020204020204" pitchFamily="34" charset="-122"/>
            </a:endParaRPr>
          </a:p>
        </p:txBody>
      </p:sp>
      <p:sp>
        <p:nvSpPr>
          <p:cNvPr id="17" name="文本框 16"/>
          <p:cNvSpPr txBox="1"/>
          <p:nvPr/>
        </p:nvSpPr>
        <p:spPr>
          <a:xfrm>
            <a:off x="5796280" y="3231515"/>
            <a:ext cx="5913755" cy="120777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方向梯度直方图（Histogram of Oriented Gradient, HOG）特征是一种在计算机视觉和图像处理中用来进行物体检测的特征描述子。它通过计算和统计图像局部区域的梯度方向直方图来构成特征。</a:t>
            </a:r>
            <a:endParaRPr lang="zh-CN" altLang="en-US">
              <a:solidFill>
                <a:schemeClr val="tx1"/>
              </a:solidFill>
              <a:uFillTx/>
              <a:ea typeface="微软雅黑" panose="020B0503020204020204" pitchFamily="34" charset="-122"/>
            </a:endParaRPr>
          </a:p>
        </p:txBody>
      </p:sp>
      <p:sp>
        <p:nvSpPr>
          <p:cNvPr id="18" name="文本框 17"/>
          <p:cNvSpPr txBox="1"/>
          <p:nvPr/>
        </p:nvSpPr>
        <p:spPr>
          <a:xfrm>
            <a:off x="5796280" y="4882515"/>
            <a:ext cx="5941060" cy="93345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DPM（Deformable Part Model），可变形的组件模型，是一种基于组件的检测算法，对目标的形变具有很强的鲁棒性。</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3000"/>
                            </p:stCondLst>
                            <p:childTnLst>
                              <p:par>
                                <p:cTn id="31" presetID="3" presetClass="entr" presetSubtype="1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1500"/>
                            </p:stCondLst>
                            <p:childTnLst>
                              <p:par>
                                <p:cTn id="48" presetID="3" presetClass="entr" presetSubtype="10" fill="hold" grpId="1"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500"/>
                                        <p:tgtEl>
                                          <p:spTgt spid="6"/>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500"/>
                                        <p:tgtEl>
                                          <p:spTgt spid="13"/>
                                        </p:tgtEl>
                                      </p:cBhvr>
                                    </p:animEffect>
                                  </p:childTnLst>
                                </p:cTn>
                              </p:par>
                            </p:childTnLst>
                          </p:cTn>
                        </p:par>
                        <p:par>
                          <p:cTn id="64" fill="hold">
                            <p:stCondLst>
                              <p:cond delay="1500"/>
                            </p:stCondLst>
                            <p:childTnLst>
                              <p:par>
                                <p:cTn id="65" presetID="3" presetClass="entr" presetSubtype="1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blinds(horizontal)">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p:bldP spid="17" grpId="0"/>
      <p:bldP spid="17" grpId="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1500000">
            <a:off x="3559426" y="2189166"/>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3977132" y="808412"/>
            <a:ext cx="6182758" cy="729541"/>
            <a:chOff x="3977132" y="808412"/>
            <a:chExt cx="6182758" cy="729541"/>
          </a:xfrm>
        </p:grpSpPr>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目标检测概述</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3558" y="1724102"/>
            <a:ext cx="5489141" cy="729541"/>
            <a:chOff x="4683558" y="1724102"/>
            <a:chExt cx="5489141" cy="729541"/>
          </a:xfrm>
        </p:grpSpPr>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5674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1609725"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R-CNN</a:t>
              </a:r>
              <a:endParaRPr lang="en-US" altLang="zh-CN" sz="2800" spc="300" dirty="0" smtClean="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971" y="2604546"/>
            <a:ext cx="5287730" cy="729541"/>
            <a:chOff x="4884971" y="2604546"/>
            <a:chExt cx="5287730" cy="729541"/>
          </a:xfrm>
        </p:grpSpPr>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1317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1323340"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YOLO</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863136" y="3506582"/>
            <a:ext cx="5296754" cy="729541"/>
            <a:chOff x="4863136" y="3506582"/>
            <a:chExt cx="5296754" cy="729541"/>
          </a:xfrm>
        </p:grpSpPr>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2703195"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Squeeze</a:t>
              </a:r>
              <a:r>
                <a:rPr lang="zh-CN" altLang="en-US" sz="2800" spc="300" dirty="0" smtClean="0">
                  <a:solidFill>
                    <a:schemeClr val="bg1"/>
                  </a:solidFill>
                  <a:latin typeface="微软雅黑" panose="020B0503020204020204" pitchFamily="34" charset="-122"/>
                  <a:ea typeface="微软雅黑" panose="020B0503020204020204" pitchFamily="34" charset="-122"/>
                </a:rPr>
                <a:t>网络</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692936" y="4398646"/>
            <a:ext cx="5479765" cy="729541"/>
            <a:chOff x="4692936" y="4398646"/>
            <a:chExt cx="5479765" cy="729541"/>
          </a:xfrm>
        </p:grpSpPr>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56185"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目标检测实验</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985123" y="5299051"/>
            <a:ext cx="6174767" cy="729541"/>
            <a:chOff x="3985123" y="5299051"/>
            <a:chExt cx="6174767" cy="729541"/>
          </a:xfrm>
        </p:grpSpPr>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6" name="圆角矩形 85"/>
            <p:cNvSpPr/>
            <p:nvPr/>
          </p:nvSpPr>
          <p:spPr bwMode="auto">
            <a:xfrm>
              <a:off x="4929790" y="5362947"/>
              <a:ext cx="523010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2" name="TextBox 91"/>
            <p:cNvSpPr txBox="1"/>
            <p:nvPr/>
          </p:nvSpPr>
          <p:spPr>
            <a:xfrm>
              <a:off x="5365412" y="5396811"/>
              <a:ext cx="21856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总结与</a:t>
              </a:r>
              <a:r>
                <a:rPr lang="zh-CN" altLang="en-US" sz="2800" spc="300" dirty="0">
                  <a:solidFill>
                    <a:schemeClr val="bg1"/>
                  </a:solidFill>
                  <a:latin typeface="微软雅黑" panose="020B0503020204020204" pitchFamily="34" charset="-122"/>
                  <a:ea typeface="微软雅黑" panose="020B0503020204020204" pitchFamily="34" charset="-122"/>
                </a:rPr>
                <a:t>计划</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6</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120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400" fill="hold"/>
                                        <p:tgtEl>
                                          <p:spTgt spid="8"/>
                                        </p:tgtEl>
                                        <p:attrNameLst>
                                          <p:attrName>ppt_x</p:attrName>
                                        </p:attrNameLst>
                                      </p:cBhvr>
                                      <p:tavLst>
                                        <p:tav tm="0">
                                          <p:val>
                                            <p:strVal val="1+#ppt_w/2"/>
                                          </p:val>
                                        </p:tav>
                                        <p:tav tm="100000">
                                          <p:val>
                                            <p:strVal val="#ppt_x"/>
                                          </p:val>
                                        </p:tav>
                                      </p:tavLst>
                                    </p:anim>
                                    <p:anim calcmode="lin" valueType="num">
                                      <p:cBhvr additive="base">
                                        <p:cTn id="56" dur="400" fill="hold"/>
                                        <p:tgtEl>
                                          <p:spTgt spid="8"/>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120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56" presetClass="path" presetSubtype="0" accel="50000" decel="50000" fill="hold" grpId="1" nodeType="withEffect">
                                  <p:stCondLst>
                                    <p:cond delay="1200"/>
                                  </p:stCondLst>
                                  <p:childTnLst>
                                    <p:animMotion origin="layout" path="M -0.07096 0.05737 L -1.875E-6 1.74416E-6 " pathEditMode="relative" rAng="0" ptsTypes="AA">
                                      <p:cBhvr>
                                        <p:cTn id="61" dur="2000" fill="hold"/>
                                        <p:tgtEl>
                                          <p:spTgt spid="2"/>
                                        </p:tgtEl>
                                        <p:attrNameLst>
                                          <p:attrName>ppt_x</p:attrName>
                                          <p:attrName>ppt_y</p:attrName>
                                        </p:attrNameLst>
                                      </p:cBhvr>
                                      <p:rCtr x="3542" y="-2868"/>
                                    </p:animMotion>
                                  </p:childTnLst>
                                </p:cTn>
                              </p:par>
                            </p:childTnLst>
                          </p:cTn>
                        </p:par>
                        <p:par>
                          <p:cTn id="62" fill="hold">
                            <p:stCondLst>
                              <p:cond delay="1000"/>
                            </p:stCondLst>
                            <p:childTnLst>
                              <p:par>
                                <p:cTn id="63" presetID="26" presetClass="emph" presetSubtype="0" repeatCount="2000" fill="hold" nodeType="afterEffect">
                                  <p:stCondLst>
                                    <p:cond delay="0"/>
                                  </p:stCondLst>
                                  <p:childTnLst>
                                    <p:animEffect transition="out" filter="fade">
                                      <p:cBhvr>
                                        <p:cTn id="64" dur="500" tmFilter="0, 0; .2, .5; .8, .5; 1, 0"/>
                                        <p:tgtEl>
                                          <p:spTgt spid="4"/>
                                        </p:tgtEl>
                                      </p:cBhvr>
                                    </p:animEffect>
                                    <p:animScale>
                                      <p:cBhvr>
                                        <p:cTn id="6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p:bldP spid="10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223012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概述</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654300" y="2202180"/>
            <a:ext cx="7940675" cy="2030095"/>
          </a:xfrm>
          <a:prstGeom prst="rect">
            <a:avLst/>
          </a:prstGeom>
          <a:noFill/>
        </p:spPr>
        <p:txBody>
          <a:bodyPr wrap="square" rtlCol="0" anchor="t">
            <a:spAutoFit/>
          </a:bodyPr>
          <a:p>
            <a:r>
              <a:rPr lang="en-US" altLang="zh-CN"/>
              <a:t>        </a:t>
            </a:r>
            <a:r>
              <a:rPr lang="zh-CN" altLang="en-US" b="1">
                <a:solidFill>
                  <a:schemeClr val="tx1"/>
                </a:solidFill>
                <a:uFillTx/>
                <a:ea typeface="微软雅黑" panose="020B0503020204020204" pitchFamily="34" charset="-122"/>
              </a:rPr>
              <a:t>Region CNN(RCNN)可以说是利用深度学习进行目标检测的开山之作。</a:t>
            </a:r>
            <a:r>
              <a:rPr lang="zh-CN" altLang="en-US">
                <a:solidFill>
                  <a:schemeClr val="tx1"/>
                </a:solidFill>
                <a:uFillTx/>
                <a:ea typeface="微软雅黑" panose="020B0503020204020204" pitchFamily="34" charset="-122"/>
              </a:rPr>
              <a:t>作者Ross Girshick多次在PASCAL VOC的目标检测竞赛中折桂，2010年更带领团队获得终身成就奖，如今供职于Facebook旗下的FAIR。 </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在</a:t>
            </a:r>
            <a:r>
              <a:rPr lang="en-US" altLang="zh-CN">
                <a:solidFill>
                  <a:schemeClr val="tx1"/>
                </a:solidFill>
                <a:uFillTx/>
                <a:ea typeface="微软雅黑" panose="020B0503020204020204" pitchFamily="34" charset="-122"/>
              </a:rPr>
              <a:t>RCNN</a:t>
            </a:r>
            <a:r>
              <a:rPr lang="zh-CN" altLang="en-US">
                <a:uFillTx/>
                <a:ea typeface="微软雅黑" panose="020B0503020204020204" pitchFamily="34" charset="-122"/>
                <a:sym typeface="+mn-ea"/>
              </a:rPr>
              <a:t>发表的2014年之前，DPM（Deformable Part Model）已经进入瓶颈期</a:t>
            </a:r>
            <a:r>
              <a:rPr lang="zh-CN" altLang="en-US">
                <a:solidFill>
                  <a:schemeClr val="tx1"/>
                </a:solidFill>
                <a:uFillTx/>
                <a:ea typeface="微软雅黑" panose="020B0503020204020204" pitchFamily="34" charset="-122"/>
              </a:rPr>
              <a:t>。包括</a:t>
            </a:r>
            <a:r>
              <a:rPr lang="en-US" altLang="zh-CN">
                <a:solidFill>
                  <a:schemeClr val="tx1"/>
                </a:solidFill>
                <a:uFillTx/>
                <a:ea typeface="微软雅黑" panose="020B0503020204020204" pitchFamily="34" charset="-122"/>
              </a:rPr>
              <a:t>RCNN</a:t>
            </a:r>
            <a:r>
              <a:rPr lang="zh-CN" altLang="en-US">
                <a:solidFill>
                  <a:schemeClr val="tx1"/>
                </a:solidFill>
                <a:uFillTx/>
                <a:ea typeface="微软雅黑" panose="020B0503020204020204" pitchFamily="34" charset="-122"/>
              </a:rPr>
              <a:t>在内的一系列目标检测算法：RCNN,Fast RCNN, Faster RCNN代表当下目标检测的前沿水平，在github都给出了基于Caffe的源码。</a:t>
            </a:r>
            <a:endParaRPr lang="zh-CN" altLang="en-US">
              <a:solidFill>
                <a:schemeClr val="tx1"/>
              </a:solidFill>
              <a:uFillTx/>
              <a:ea typeface="微软雅黑" panose="020B0503020204020204" pitchFamily="34" charset="-122"/>
            </a:endParaRPr>
          </a:p>
        </p:txBody>
      </p:sp>
      <p:sp>
        <p:nvSpPr>
          <p:cNvPr id="4" name="文本框 3"/>
          <p:cNvSpPr txBox="1"/>
          <p:nvPr/>
        </p:nvSpPr>
        <p:spPr>
          <a:xfrm>
            <a:off x="2654300" y="4398645"/>
            <a:ext cx="7738745" cy="64516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en-US" altLang="zh-CN" b="1">
                <a:solidFill>
                  <a:schemeClr val="tx1"/>
                </a:solidFill>
                <a:uFillTx/>
                <a:ea typeface="微软雅黑" panose="020B0503020204020204" pitchFamily="34" charset="-122"/>
              </a:rPr>
              <a:t>R-CNN</a:t>
            </a:r>
            <a:r>
              <a:rPr lang="zh-CN" altLang="en-US" b="1">
                <a:solidFill>
                  <a:schemeClr val="tx1"/>
                </a:solidFill>
                <a:uFillTx/>
                <a:ea typeface="微软雅黑" panose="020B0503020204020204" pitchFamily="34" charset="-122"/>
              </a:rPr>
              <a:t>将深度学习引入检测领域，一举将PASCAL VOC上的检测率从35.1%提升到53.7%。 </a:t>
            </a:r>
            <a:endParaRPr lang="zh-CN" altLang="en-US" b="1">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297434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587139-20160621200827490-1543550370"/>
          <p:cNvPicPr>
            <a:picLocks noChangeAspect="1"/>
          </p:cNvPicPr>
          <p:nvPr/>
        </p:nvPicPr>
        <p:blipFill>
          <a:blip r:embed="rId1"/>
          <a:stretch>
            <a:fillRect/>
          </a:stretch>
        </p:blipFill>
        <p:spPr>
          <a:xfrm>
            <a:off x="2636520" y="1320800"/>
            <a:ext cx="8282305" cy="3081655"/>
          </a:xfrm>
          <a:prstGeom prst="rect">
            <a:avLst/>
          </a:prstGeom>
          <a:noFill/>
        </p:spPr>
      </p:pic>
      <p:sp>
        <p:nvSpPr>
          <p:cNvPr id="4" name="文本框 3"/>
          <p:cNvSpPr txBox="1"/>
          <p:nvPr/>
        </p:nvSpPr>
        <p:spPr>
          <a:xfrm>
            <a:off x="3027045" y="4665980"/>
            <a:ext cx="6868795" cy="148209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RCNN算法分为4个步骤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一张图像生成1K~2K个候选区域 （一般为</a:t>
            </a:r>
            <a:r>
              <a:rPr lang="en-US" altLang="zh-CN">
                <a:solidFill>
                  <a:schemeClr val="tx1"/>
                </a:solidFill>
                <a:uFillTx/>
                <a:ea typeface="微软雅黑" panose="020B0503020204020204" pitchFamily="34" charset="-122"/>
              </a:rPr>
              <a:t>2K</a:t>
            </a:r>
            <a:r>
              <a:rPr lang="zh-CN" altLang="en-US">
                <a:solidFill>
                  <a:schemeClr val="tx1"/>
                </a:solidFill>
                <a:uFillTx/>
                <a:ea typeface="微软雅黑" panose="020B0503020204020204" pitchFamily="34" charset="-122"/>
              </a:rPr>
              <a:t>）</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对每个候选区域，使用深度网络提取特征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特征送入每一类的SVM 分类器，判别是否属于该类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使用回归器精细修正候选框位置 </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1</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587139-20160621200827490-1543550370"/>
          <p:cNvPicPr>
            <a:picLocks noChangeAspect="1"/>
          </p:cNvPicPr>
          <p:nvPr/>
        </p:nvPicPr>
        <p:blipFill>
          <a:blip r:embed="rId1"/>
          <a:stretch>
            <a:fillRect/>
          </a:stretch>
        </p:blipFill>
        <p:spPr>
          <a:xfrm>
            <a:off x="2636520" y="1320800"/>
            <a:ext cx="8282305" cy="3081655"/>
          </a:xfrm>
          <a:prstGeom prst="rect">
            <a:avLst/>
          </a:prstGeom>
          <a:noFill/>
        </p:spPr>
      </p:pic>
      <p:sp>
        <p:nvSpPr>
          <p:cNvPr id="3" name="文本框 2"/>
          <p:cNvSpPr txBox="1"/>
          <p:nvPr/>
        </p:nvSpPr>
        <p:spPr>
          <a:xfrm>
            <a:off x="1960245" y="4735830"/>
            <a:ext cx="9634855" cy="1476375"/>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当输入一张图片时，</a:t>
            </a:r>
            <a:r>
              <a:rPr lang="en-US" altLang="zh-CN">
                <a:solidFill>
                  <a:schemeClr val="tx1"/>
                </a:solidFill>
                <a:uFillTx/>
                <a:ea typeface="微软雅黑" panose="020B0503020204020204" pitchFamily="34" charset="-122"/>
              </a:rPr>
              <a:t>RCNN</a:t>
            </a:r>
            <a:r>
              <a:rPr lang="zh-CN" altLang="en-US">
                <a:solidFill>
                  <a:schemeClr val="tx1"/>
                </a:solidFill>
                <a:uFillTx/>
                <a:ea typeface="微软雅黑" panose="020B0503020204020204" pitchFamily="34" charset="-122"/>
              </a:rPr>
              <a:t>搜索出所有可能是物体的区域，采用的方法是《search for object recognition》</a:t>
            </a:r>
            <a:r>
              <a:rPr lang="zh-CN" altLang="en-US">
                <a:uFillTx/>
                <a:ea typeface="微软雅黑" panose="020B0503020204020204" pitchFamily="34" charset="-122"/>
                <a:sym typeface="+mn-ea"/>
              </a:rPr>
              <a:t>的算法</a:t>
            </a:r>
            <a:r>
              <a:rPr lang="zh-CN" altLang="en-US">
                <a:solidFill>
                  <a:schemeClr val="tx1"/>
                </a:solidFill>
                <a:uFillTx/>
                <a:ea typeface="微软雅黑" panose="020B0503020204020204" pitchFamily="34" charset="-122"/>
              </a:rPr>
              <a:t>，通过这个算法搜索出2000个候选框。</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可以看到，搜出的候选框是矩形的，而且大小各不相同。然而CNN对输入图片的大小是有固定的，因此对于每个输入的候选框都需要缩放到固定的大小。</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将每个Region Proposal缩放(warp)成227*227的大小并输入到CNN进行特征提取。</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1</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192020" y="1911350"/>
            <a:ext cx="9112885" cy="3692525"/>
          </a:xfrm>
          <a:prstGeom prst="rect">
            <a:avLst/>
          </a:prstGeom>
          <a:noFill/>
        </p:spPr>
        <p:txBody>
          <a:bodyPr wrap="square" rtlCol="0" anchor="t">
            <a:spAutoFit/>
          </a:bodyPr>
          <a:p>
            <a:r>
              <a:rPr lang="zh-CN">
                <a:solidFill>
                  <a:schemeClr val="tx1"/>
                </a:solidFill>
                <a:uFillTx/>
                <a:ea typeface="微软雅黑" panose="020B0503020204020204" pitchFamily="34" charset="-122"/>
              </a:rPr>
              <a:t>滑动</a:t>
            </a:r>
            <a:r>
              <a:rPr>
                <a:solidFill>
                  <a:schemeClr val="tx1"/>
                </a:solidFill>
                <a:uFillTx/>
                <a:ea typeface="微软雅黑" panose="020B0503020204020204" pitchFamily="34" charset="-122"/>
              </a:rPr>
              <a:t>策略虽然包含了目标所有可能出现的位置，但是缺点</a:t>
            </a:r>
            <a:r>
              <a:rPr lang="zh-CN">
                <a:solidFill>
                  <a:schemeClr val="tx1"/>
                </a:solidFill>
                <a:uFillTx/>
                <a:ea typeface="微软雅黑" panose="020B0503020204020204" pitchFamily="34" charset="-122"/>
              </a:rPr>
              <a:t>也显而易见：</a:t>
            </a:r>
            <a:endParaRPr lang="zh-CN">
              <a:solidFill>
                <a:schemeClr val="tx1"/>
              </a:solidFill>
              <a:uFillTx/>
              <a:ea typeface="微软雅黑" panose="020B0503020204020204" pitchFamily="34" charset="-122"/>
            </a:endParaRPr>
          </a:p>
          <a:p>
            <a:r>
              <a:rPr lang="zh-CN">
                <a:solidFill>
                  <a:schemeClr val="tx1"/>
                </a:solidFill>
                <a:uFillTx/>
                <a:ea typeface="微软雅黑" panose="020B0503020204020204" pitchFamily="34" charset="-122"/>
              </a:rPr>
              <a:t>（</a:t>
            </a:r>
            <a:r>
              <a:rPr lang="en-US" altLang="zh-CN">
                <a:solidFill>
                  <a:schemeClr val="tx1"/>
                </a:solidFill>
                <a:uFillTx/>
                <a:ea typeface="微软雅黑" panose="020B0503020204020204" pitchFamily="34" charset="-122"/>
              </a:rPr>
              <a:t>1</a:t>
            </a:r>
            <a:r>
              <a:rPr lang="zh-CN">
                <a:solidFill>
                  <a:schemeClr val="tx1"/>
                </a:solidFill>
                <a:uFillTx/>
                <a:ea typeface="微软雅黑" panose="020B0503020204020204" pitchFamily="34" charset="-122"/>
              </a:rPr>
              <a:t>）时间复杂度太高</a:t>
            </a:r>
            <a:endParaRPr lang="zh-CN">
              <a:solidFill>
                <a:schemeClr val="tx1"/>
              </a:solidFill>
              <a:uFillTx/>
              <a:ea typeface="微软雅黑" panose="020B0503020204020204" pitchFamily="34" charset="-122"/>
            </a:endParaRPr>
          </a:p>
          <a:p>
            <a:r>
              <a:rPr lang="zh-CN">
                <a:solidFill>
                  <a:schemeClr val="tx1"/>
                </a:solidFill>
                <a:uFillTx/>
                <a:ea typeface="微软雅黑" panose="020B0503020204020204" pitchFamily="34" charset="-122"/>
              </a:rPr>
              <a:t>（</a:t>
            </a:r>
            <a:r>
              <a:rPr lang="en-US" altLang="zh-CN">
                <a:solidFill>
                  <a:schemeClr val="tx1"/>
                </a:solidFill>
                <a:uFillTx/>
                <a:ea typeface="微软雅黑" panose="020B0503020204020204" pitchFamily="34" charset="-122"/>
              </a:rPr>
              <a:t>2</a:t>
            </a:r>
            <a:r>
              <a:rPr lang="zh-CN">
                <a:solidFill>
                  <a:schemeClr val="tx1"/>
                </a:solidFill>
                <a:uFillTx/>
                <a:ea typeface="微软雅黑" panose="020B0503020204020204" pitchFamily="34" charset="-122"/>
              </a:rPr>
              <a:t>）冗余窗口太多，严重影响后续特征提取和分类的速度和性能</a:t>
            </a:r>
            <a:endParaRPr lang="zh-CN">
              <a:solidFill>
                <a:schemeClr val="tx1"/>
              </a:solidFill>
              <a:uFillTx/>
              <a:ea typeface="微软雅黑" panose="020B0503020204020204" pitchFamily="34" charset="-122"/>
            </a:endParaRPr>
          </a:p>
          <a:p>
            <a:r>
              <a:rPr lang="zh-CN">
                <a:solidFill>
                  <a:schemeClr val="tx1"/>
                </a:solidFill>
                <a:uFillTx/>
                <a:ea typeface="微软雅黑" panose="020B0503020204020204" pitchFamily="34" charset="-122"/>
              </a:rPr>
              <a:t>（</a:t>
            </a:r>
            <a:r>
              <a:rPr lang="en-US" altLang="zh-CN">
                <a:solidFill>
                  <a:schemeClr val="tx1"/>
                </a:solidFill>
                <a:uFillTx/>
                <a:ea typeface="微软雅黑" panose="020B0503020204020204" pitchFamily="34" charset="-122"/>
              </a:rPr>
              <a:t>3</a:t>
            </a:r>
            <a:r>
              <a:rPr lang="zh-CN">
                <a:solidFill>
                  <a:schemeClr val="tx1"/>
                </a:solidFill>
                <a:uFillTx/>
                <a:ea typeface="微软雅黑" panose="020B0503020204020204" pitchFamily="34" charset="-122"/>
              </a:rPr>
              <a:t>）长宽比浮动较大的多类别目标检测，即便是滑动窗口遍历也不能得到很好的区域</a:t>
            </a:r>
            <a:endParaRPr lang="zh-CN">
              <a:solidFill>
                <a:schemeClr val="tx1"/>
              </a:solidFill>
              <a:uFillTx/>
              <a:ea typeface="微软雅黑" panose="020B0503020204020204" pitchFamily="34" charset="-122"/>
            </a:endParaRPr>
          </a:p>
          <a:p>
            <a:endParaRPr lang="zh-CN">
              <a:solidFill>
                <a:schemeClr val="tx1"/>
              </a:solidFill>
              <a:uFillTx/>
              <a:ea typeface="微软雅黑" panose="020B0503020204020204" pitchFamily="34" charset="-122"/>
            </a:endParaRPr>
          </a:p>
          <a:p>
            <a:r>
              <a:rPr>
                <a:solidFill>
                  <a:schemeClr val="tx1"/>
                </a:solidFill>
                <a:uFillTx/>
                <a:ea typeface="微软雅黑" panose="020B0503020204020204" pitchFamily="34" charset="-122"/>
              </a:rPr>
              <a:t>对于滑动窗口存在的问题，region proposal提供了很好的解决方案。</a:t>
            </a:r>
            <a:endParaRPr>
              <a:solidFill>
                <a:schemeClr val="tx1"/>
              </a:solidFill>
              <a:uFillTx/>
              <a:ea typeface="微软雅黑" panose="020B0503020204020204" pitchFamily="34" charset="-122"/>
            </a:endParaRPr>
          </a:p>
          <a:p>
            <a:endParaRPr>
              <a:solidFill>
                <a:schemeClr val="tx1"/>
              </a:solidFill>
              <a:uFillTx/>
              <a:ea typeface="微软雅黑" panose="020B0503020204020204" pitchFamily="34" charset="-122"/>
            </a:endParaRPr>
          </a:p>
          <a:p>
            <a:r>
              <a:rPr>
                <a:solidFill>
                  <a:schemeClr val="tx1"/>
                </a:solidFill>
                <a:uFillTx/>
                <a:ea typeface="微软雅黑" panose="020B0503020204020204" pitchFamily="34" charset="-122"/>
              </a:rPr>
              <a:t>Region proposal（候选区域）是预先找出图中目标可能出现的位置。利用图像中的纹理、边缘、颜色等信息，可以保证在选取较少窗口（几千个甚至几百个）的情况下保持较高的召回率。这大大降低了后续操作的时间复杂度，并且获取的候选窗口要比滑动窗口的质量更高。</a:t>
            </a:r>
            <a:endParaRPr>
              <a:solidFill>
                <a:schemeClr val="tx1"/>
              </a:solidFill>
              <a:uFillTx/>
              <a:ea typeface="微软雅黑" panose="020B0503020204020204" pitchFamily="34" charset="-122"/>
            </a:endParaRPr>
          </a:p>
          <a:p>
            <a:endParaRPr>
              <a:solidFill>
                <a:schemeClr val="tx1"/>
              </a:solidFill>
              <a:uFillTx/>
              <a:ea typeface="微软雅黑" panose="020B0503020204020204" pitchFamily="34" charset="-122"/>
            </a:endParaRPr>
          </a:p>
          <a:p>
            <a:r>
              <a:rPr>
                <a:solidFill>
                  <a:schemeClr val="tx1"/>
                </a:solidFill>
                <a:uFillTx/>
                <a:ea typeface="微软雅黑" panose="020B0503020204020204" pitchFamily="34" charset="-122"/>
              </a:rPr>
              <a:t>比较常用的region proposal算法有 </a:t>
            </a:r>
            <a:r>
              <a:rPr lang="en-US">
                <a:solidFill>
                  <a:schemeClr val="tx1"/>
                </a:solidFill>
                <a:uFillTx/>
                <a:ea typeface="微软雅黑" panose="020B0503020204020204" pitchFamily="34" charset="-122"/>
              </a:rPr>
              <a:t>S</a:t>
            </a:r>
            <a:r>
              <a:rPr>
                <a:solidFill>
                  <a:schemeClr val="tx1"/>
                </a:solidFill>
                <a:uFillTx/>
                <a:ea typeface="微软雅黑" panose="020B0503020204020204" pitchFamily="34" charset="-122"/>
              </a:rPr>
              <a:t>elective Search 和 edge Boxes。</a:t>
            </a:r>
            <a:endParaRPr>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1</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587139-20160621200827490-1543550370"/>
          <p:cNvPicPr>
            <a:picLocks noChangeAspect="1"/>
          </p:cNvPicPr>
          <p:nvPr/>
        </p:nvPicPr>
        <p:blipFill>
          <a:blip r:embed="rId1"/>
          <a:stretch>
            <a:fillRect/>
          </a:stretch>
        </p:blipFill>
        <p:spPr>
          <a:xfrm>
            <a:off x="2636520" y="1320800"/>
            <a:ext cx="8282305" cy="3081655"/>
          </a:xfrm>
          <a:prstGeom prst="rect">
            <a:avLst/>
          </a:prstGeom>
          <a:noFill/>
        </p:spPr>
      </p:pic>
      <p:sp>
        <p:nvSpPr>
          <p:cNvPr id="4" name="文本框 3"/>
          <p:cNvSpPr txBox="1"/>
          <p:nvPr/>
        </p:nvSpPr>
        <p:spPr>
          <a:xfrm>
            <a:off x="2251075" y="4707890"/>
            <a:ext cx="9053830" cy="1476375"/>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人工标注的数据一张图片中就只标注了正确的bounding box，</a:t>
            </a:r>
            <a:r>
              <a:rPr lang="en-US" altLang="zh-CN">
                <a:solidFill>
                  <a:schemeClr val="tx1"/>
                </a:solidFill>
                <a:uFillTx/>
                <a:ea typeface="微软雅黑" panose="020B0503020204020204" pitchFamily="34" charset="-122"/>
              </a:rPr>
              <a:t>SS</a:t>
            </a:r>
            <a:r>
              <a:rPr lang="zh-CN" altLang="en-US">
                <a:solidFill>
                  <a:schemeClr val="tx1"/>
                </a:solidFill>
                <a:uFillTx/>
                <a:ea typeface="微软雅黑" panose="020B0503020204020204" pitchFamily="34" charset="-122"/>
              </a:rPr>
              <a:t>搜索出来的2000个矩形框也不可能会出现一个与人工标注完全匹配的候选框。</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a:t>
            </a:r>
            <a:r>
              <a:rPr lang="zh-CN" altLang="en-US" b="1">
                <a:solidFill>
                  <a:schemeClr val="tx1"/>
                </a:solidFill>
                <a:uFillTx/>
                <a:ea typeface="微软雅黑" panose="020B0503020204020204" pitchFamily="34" charset="-122"/>
              </a:rPr>
              <a:t>因此需要用IOU为2000个bounding box打标签，以便下一步CNN训练使用。</a:t>
            </a:r>
            <a:r>
              <a:rPr lang="zh-CN" altLang="en-US">
                <a:solidFill>
                  <a:schemeClr val="tx1"/>
                </a:solidFill>
                <a:uFillTx/>
                <a:ea typeface="微软雅黑" panose="020B0503020204020204" pitchFamily="34" charset="-122"/>
              </a:rPr>
              <a:t>在CNN阶段，如果用selective search挑选出来的候选框与物体的人工标注矩形框的重叠区域IoU大于0.5，那么就把这个候选框标注成物体类别，否则就把它当做背景类别。</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1</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323455" y="5122545"/>
            <a:ext cx="4472940" cy="93345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在机器学习中，术语“ground truth”指的是用于有监督训练的训练集的分类准确性，即指正确的标注等等。</a:t>
            </a:r>
            <a:endParaRPr lang="zh-CN" altLang="en-US">
              <a:solidFill>
                <a:schemeClr val="tx1"/>
              </a:solidFill>
              <a:uFillTx/>
              <a:ea typeface="微软雅黑" panose="020B0503020204020204" pitchFamily="34" charset="-122"/>
            </a:endParaRPr>
          </a:p>
        </p:txBody>
      </p:sp>
      <p:pic>
        <p:nvPicPr>
          <p:cNvPr id="5" name="图片 4" descr="20161020131820060"/>
          <p:cNvPicPr>
            <a:picLocks noChangeAspect="1"/>
          </p:cNvPicPr>
          <p:nvPr/>
        </p:nvPicPr>
        <p:blipFill>
          <a:blip r:embed="rId1"/>
          <a:stretch>
            <a:fillRect/>
          </a:stretch>
        </p:blipFill>
        <p:spPr>
          <a:xfrm>
            <a:off x="1917065" y="2067560"/>
            <a:ext cx="5044440" cy="3873500"/>
          </a:xfrm>
          <a:prstGeom prst="rect">
            <a:avLst/>
          </a:prstGeom>
        </p:spPr>
      </p:pic>
      <p:sp>
        <p:nvSpPr>
          <p:cNvPr id="6" name="文本框 5"/>
          <p:cNvSpPr txBox="1"/>
          <p:nvPr/>
        </p:nvSpPr>
        <p:spPr>
          <a:xfrm>
            <a:off x="7323455" y="2067560"/>
            <a:ext cx="4349115" cy="2861310"/>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绿色的框为飞机的Ground Truth，红色的框是提取的Region Proposal。那么即便红色的框被分类器识别为飞机，但是由于红色的框定位不准(IoU&lt;0.5)，那么这张图相当于没有正确的检测出飞机。</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如果能对红色的框进行微调，使得经过微调后的窗口跟Ground Truth更接近，定位会更准确。</a:t>
            </a:r>
            <a:r>
              <a:rPr lang="zh-CN" altLang="en-US" b="1">
                <a:solidFill>
                  <a:schemeClr val="tx1"/>
                </a:solidFill>
                <a:uFillTx/>
                <a:ea typeface="微软雅黑" panose="020B0503020204020204" pitchFamily="34" charset="-122"/>
              </a:rPr>
              <a:t>Bounding-box regression 就是用来微调这个窗口的。</a:t>
            </a:r>
            <a:endParaRPr lang="zh-CN" altLang="en-US" b="1">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1</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20160314191626423"/>
          <p:cNvPicPr>
            <a:picLocks noChangeAspect="1"/>
          </p:cNvPicPr>
          <p:nvPr/>
        </p:nvPicPr>
        <p:blipFill>
          <a:blip r:embed="rId1"/>
          <a:stretch>
            <a:fillRect/>
          </a:stretch>
        </p:blipFill>
        <p:spPr>
          <a:xfrm>
            <a:off x="2243455" y="1383665"/>
            <a:ext cx="3420110" cy="2569210"/>
          </a:xfrm>
          <a:prstGeom prst="rect">
            <a:avLst/>
          </a:prstGeom>
        </p:spPr>
      </p:pic>
      <p:pic>
        <p:nvPicPr>
          <p:cNvPr id="4" name="图片 3" descr="20160314192242318"/>
          <p:cNvPicPr>
            <a:picLocks noChangeAspect="1"/>
          </p:cNvPicPr>
          <p:nvPr/>
        </p:nvPicPr>
        <p:blipFill>
          <a:blip r:embed="rId2"/>
          <a:stretch>
            <a:fillRect/>
          </a:stretch>
        </p:blipFill>
        <p:spPr>
          <a:xfrm>
            <a:off x="7197725" y="4156075"/>
            <a:ext cx="4076065" cy="2428875"/>
          </a:xfrm>
          <a:prstGeom prst="rect">
            <a:avLst/>
          </a:prstGeom>
        </p:spPr>
      </p:pic>
      <p:sp>
        <p:nvSpPr>
          <p:cNvPr id="7" name="文本框 6"/>
          <p:cNvSpPr txBox="1"/>
          <p:nvPr/>
        </p:nvSpPr>
        <p:spPr>
          <a:xfrm>
            <a:off x="6013450" y="1798320"/>
            <a:ext cx="5784215" cy="1482090"/>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物体检测需要定位出物体的bounding box，如左图，不仅要定位出车辆的bounding box</a:t>
            </a:r>
            <a:r>
              <a:rPr lang="zh-CN" altLang="en-US">
                <a:solidFill>
                  <a:schemeClr val="tx1"/>
                </a:solidFill>
                <a:uFillTx/>
                <a:ea typeface="微软雅黑" panose="020B0503020204020204" pitchFamily="34" charset="-122"/>
                <a:sym typeface="+mn-ea"/>
              </a:rPr>
              <a:t>，</a:t>
            </a:r>
            <a:r>
              <a:rPr lang="zh-CN" altLang="en-US">
                <a:solidFill>
                  <a:schemeClr val="tx1"/>
                </a:solidFill>
                <a:uFillTx/>
                <a:ea typeface="微软雅黑" panose="020B0503020204020204" pitchFamily="34" charset="-122"/>
              </a:rPr>
              <a:t>还要识别出bounding box 里面的物体就是车辆。因为算法不可能百分百跟人工标注的数据完全匹配，因此就存在一个定位精度评价公式：IOU。</a:t>
            </a:r>
            <a:endParaRPr lang="zh-CN" altLang="en-US">
              <a:solidFill>
                <a:schemeClr val="tx1"/>
              </a:solidFill>
              <a:uFillTx/>
              <a:ea typeface="微软雅黑" panose="020B0503020204020204" pitchFamily="34" charset="-122"/>
            </a:endParaRPr>
          </a:p>
        </p:txBody>
      </p:sp>
      <p:sp>
        <p:nvSpPr>
          <p:cNvPr id="8" name="文本框 7"/>
          <p:cNvSpPr txBox="1"/>
          <p:nvPr/>
        </p:nvSpPr>
        <p:spPr>
          <a:xfrm>
            <a:off x="2223770" y="4261485"/>
            <a:ext cx="3789680" cy="65913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IOU定义了两个bounding box的重叠度，如右图所示：</a:t>
            </a:r>
            <a:endParaRPr lang="zh-CN" altLang="en-US">
              <a:solidFill>
                <a:schemeClr val="tx1"/>
              </a:solidFill>
              <a:uFillTx/>
              <a:ea typeface="微软雅黑" panose="020B0503020204020204" pitchFamily="34" charset="-122"/>
            </a:endParaRPr>
          </a:p>
        </p:txBody>
      </p:sp>
      <p:sp>
        <p:nvSpPr>
          <p:cNvPr id="9" name="文本框 8"/>
          <p:cNvSpPr txBox="1"/>
          <p:nvPr/>
        </p:nvSpPr>
        <p:spPr>
          <a:xfrm>
            <a:off x="2243455" y="5063490"/>
            <a:ext cx="4363720" cy="65913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矩形框A、B的一个重合度IOU计算公式为：</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IOU=(A∩B)/(A∪B)</a:t>
            </a:r>
            <a:endParaRPr lang="zh-CN" altLang="en-US">
              <a:solidFill>
                <a:schemeClr val="tx1"/>
              </a:solidFill>
              <a:uFillTx/>
              <a:ea typeface="微软雅黑" panose="020B0503020204020204" pitchFamily="34" charset="-122"/>
            </a:endParaRPr>
          </a:p>
        </p:txBody>
      </p:sp>
      <p:sp>
        <p:nvSpPr>
          <p:cNvPr id="10" name="文本框 9"/>
          <p:cNvSpPr txBox="1"/>
          <p:nvPr/>
        </p:nvSpPr>
        <p:spPr>
          <a:xfrm>
            <a:off x="2243455" y="5924550"/>
            <a:ext cx="5723890" cy="64516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就是矩形框A、B的重叠面积占A、B并集的面积比例:</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IOU=S</a:t>
            </a:r>
            <a:r>
              <a:rPr lang="zh-CN" altLang="en-US" baseline="-25000">
                <a:solidFill>
                  <a:schemeClr val="tx1"/>
                </a:solidFill>
                <a:uFillTx/>
                <a:ea typeface="微软雅黑" panose="020B0503020204020204" pitchFamily="34" charset="-122"/>
              </a:rPr>
              <a:t>I</a:t>
            </a:r>
            <a:r>
              <a:rPr lang="zh-CN" altLang="en-US">
                <a:solidFill>
                  <a:schemeClr val="tx1"/>
                </a:solidFill>
                <a:uFillTx/>
                <a:ea typeface="微软雅黑" panose="020B0503020204020204" pitchFamily="34" charset="-122"/>
              </a:rPr>
              <a:t>/(S</a:t>
            </a:r>
            <a:r>
              <a:rPr lang="zh-CN" altLang="en-US" baseline="-25000">
                <a:solidFill>
                  <a:schemeClr val="tx1"/>
                </a:solidFill>
                <a:uFillTx/>
                <a:ea typeface="微软雅黑" panose="020B0503020204020204" pitchFamily="34" charset="-122"/>
              </a:rPr>
              <a:t>A</a:t>
            </a:r>
            <a:r>
              <a:rPr lang="zh-CN" altLang="en-US">
                <a:solidFill>
                  <a:schemeClr val="tx1"/>
                </a:solidFill>
                <a:uFillTx/>
                <a:ea typeface="微软雅黑" panose="020B0503020204020204" pitchFamily="34" charset="-122"/>
              </a:rPr>
              <a:t>+S</a:t>
            </a:r>
            <a:r>
              <a:rPr lang="zh-CN" altLang="en-US" baseline="-25000">
                <a:solidFill>
                  <a:schemeClr val="tx1"/>
                </a:solidFill>
                <a:uFillTx/>
                <a:ea typeface="微软雅黑" panose="020B0503020204020204" pitchFamily="34" charset="-122"/>
              </a:rPr>
              <a:t>B</a:t>
            </a:r>
            <a:r>
              <a:rPr lang="zh-CN" altLang="en-US">
                <a:solidFill>
                  <a:schemeClr val="tx1"/>
                </a:solidFill>
                <a:uFillTx/>
                <a:ea typeface="微软雅黑" panose="020B0503020204020204" pitchFamily="34" charset="-122"/>
              </a:rPr>
              <a:t>-S</a:t>
            </a:r>
            <a:r>
              <a:rPr lang="zh-CN" altLang="en-US" baseline="-25000">
                <a:solidFill>
                  <a:schemeClr val="tx1"/>
                </a:solidFill>
                <a:uFillTx/>
                <a:ea typeface="微软雅黑" panose="020B0503020204020204" pitchFamily="34" charset="-122"/>
              </a:rPr>
              <a:t>I</a:t>
            </a:r>
            <a:r>
              <a:rPr lang="zh-CN" altLang="en-US">
                <a:solidFill>
                  <a:schemeClr val="tx1"/>
                </a:solidFill>
                <a:uFillTx/>
                <a:ea typeface="微软雅黑" panose="020B0503020204020204" pitchFamily="34" charset="-122"/>
              </a:rPr>
              <a:t>)</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1259457" y="1113484"/>
            <a:ext cx="9747849" cy="5002643"/>
          </a:xfrm>
          <a:prstGeom prst="roundRect">
            <a:avLst>
              <a:gd name="adj" fmla="val 3926"/>
            </a:avLst>
          </a:prstGeom>
          <a:solidFill>
            <a:schemeClr val="bg1">
              <a:lumMod val="95000"/>
            </a:schemeClr>
          </a:solid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defTabSz="815975"/>
            <a:endParaRPr lang="zh-CN" altLang="en-US"/>
          </a:p>
        </p:txBody>
      </p:sp>
      <p:sp>
        <p:nvSpPr>
          <p:cNvPr id="3" name="Rectangle 11"/>
          <p:cNvSpPr>
            <a:spLocks noChangeArrowheads="1"/>
          </p:cNvSpPr>
          <p:nvPr/>
        </p:nvSpPr>
        <p:spPr bwMode="auto">
          <a:xfrm>
            <a:off x="1515287" y="1742101"/>
            <a:ext cx="5694838" cy="1786890"/>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lnSpc>
                <a:spcPct val="150000"/>
              </a:lnSpc>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     目标检测(</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O</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bject </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D</a:t>
            </a:r>
            <a:r>
              <a:rPr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etectio</a:t>
            </a:r>
            <a:r>
              <a:rPr 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n</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)是一种基于目标几何和统计特征的图像分割，它将目标的分割和识别合二为一，其准确性和实时性是整个系统的一项重要能力。</a:t>
            </a:r>
            <a:endPar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      智能化交通系统、智能监控系统、军事目标检测及医学导航手术中手术器械定位</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等等。</a:t>
            </a:r>
            <a:endPar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3"/>
          <p:cNvGrpSpPr/>
          <p:nvPr/>
        </p:nvGrpSpPr>
        <p:grpSpPr>
          <a:xfrm>
            <a:off x="2332469" y="809238"/>
            <a:ext cx="1859969" cy="608493"/>
            <a:chOff x="2332469" y="809238"/>
            <a:chExt cx="1859969" cy="608493"/>
          </a:xfrm>
        </p:grpSpPr>
        <p:sp>
          <p:nvSpPr>
            <p:cNvPr id="5" name="圆角矩形 4"/>
            <p:cNvSpPr/>
            <p:nvPr/>
          </p:nvSpPr>
          <p:spPr bwMode="auto">
            <a:xfrm>
              <a:off x="2332469" y="809238"/>
              <a:ext cx="185996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algn="ctr" defTabSz="1087755"/>
              <a:endParaRPr lang="zh-CN" altLang="en-US" sz="2800" dirty="0">
                <a:solidFill>
                  <a:schemeClr val="bg1"/>
                </a:solidFill>
                <a:latin typeface="+mj-lt"/>
                <a:ea typeface="微软雅黑" panose="020B0503020204020204" pitchFamily="34" charset="-122"/>
              </a:endParaRPr>
            </a:p>
          </p:txBody>
        </p:sp>
        <p:sp>
          <p:nvSpPr>
            <p:cNvPr id="6" name="矩形 5"/>
            <p:cNvSpPr/>
            <p:nvPr/>
          </p:nvSpPr>
          <p:spPr>
            <a:xfrm>
              <a:off x="2605177" y="923027"/>
              <a:ext cx="1276709" cy="379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前 言</a:t>
              </a:r>
              <a:endParaRPr lang="zh-CN" altLang="en-US" sz="2800" dirty="0">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1"/>
          <a:stretch>
            <a:fillRect/>
          </a:stretch>
        </p:blipFill>
        <p:spPr>
          <a:xfrm>
            <a:off x="7300595" y="1113790"/>
            <a:ext cx="3535045" cy="2272665"/>
          </a:xfrm>
          <a:prstGeom prst="rect">
            <a:avLst/>
          </a:prstGeom>
        </p:spPr>
      </p:pic>
      <p:sp>
        <p:nvSpPr>
          <p:cNvPr id="13" name="Rectangle 11"/>
          <p:cNvSpPr>
            <a:spLocks noChangeArrowheads="1"/>
          </p:cNvSpPr>
          <p:nvPr/>
        </p:nvSpPr>
        <p:spPr bwMode="auto">
          <a:xfrm>
            <a:off x="1558467" y="4020481"/>
            <a:ext cx="5694838" cy="1457325"/>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lnSpc>
                <a:spcPct val="150000"/>
              </a:lnSpc>
            </a:pP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      图像分类</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I</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mage </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lassification）</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，根据在图像信息中所反映的不同特征，把不同类别的目标区分开来的图像处理方法，以代替人的视觉判读。</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数字识别、人脸识别、行人和物体检测、视频分析等等。</a:t>
            </a:r>
            <a:endPar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7325360" y="3528060"/>
            <a:ext cx="3510280" cy="249618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000"/>
                                        <p:tgtEl>
                                          <p:spTgt spid="2"/>
                                        </p:tgtEl>
                                      </p:cBhvr>
                                    </p:animEffect>
                                  </p:childTnLst>
                                </p:cTn>
                              </p:par>
                            </p:childTnLst>
                          </p:cTn>
                        </p:par>
                        <p:par>
                          <p:cTn id="12" fill="hold">
                            <p:stCondLst>
                              <p:cond delay="1500"/>
                            </p:stCondLst>
                            <p:childTnLst>
                              <p:par>
                                <p:cTn id="13" presetID="14" presetClass="entr" presetSubtype="1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1000"/>
                                        <p:tgtEl>
                                          <p:spTgt spid="3">
                                            <p:txEl>
                                              <p:pRg st="0" end="0"/>
                                            </p:txEl>
                                          </p:spTgt>
                                        </p:tgtEl>
                                      </p:cBhvr>
                                    </p:animEffect>
                                  </p:childTnLst>
                                </p:cTn>
                              </p:par>
                            </p:childTnLst>
                          </p:cTn>
                        </p:par>
                        <p:par>
                          <p:cTn id="16" fill="hold">
                            <p:stCondLst>
                              <p:cond delay="2500"/>
                            </p:stCondLst>
                            <p:childTnLst>
                              <p:par>
                                <p:cTn id="17" presetID="14" presetClass="entr" presetSubtype="1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1000"/>
                                        <p:tgtEl>
                                          <p:spTgt spid="3">
                                            <p:txEl>
                                              <p:pRg st="1" end="1"/>
                                            </p:txEl>
                                          </p:spTgt>
                                        </p:tgtEl>
                                      </p:cBhvr>
                                    </p:animEffect>
                                  </p:childTnLst>
                                </p:cTn>
                              </p:par>
                            </p:childTnLst>
                          </p:cTn>
                        </p:par>
                        <p:par>
                          <p:cTn id="20" fill="hold">
                            <p:stCondLst>
                              <p:cond delay="3500"/>
                            </p:stCondLst>
                            <p:childTnLst>
                              <p:par>
                                <p:cTn id="21" presetID="14" presetClass="entr" presetSubtype="10" fill="hold" nodeType="after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23" dur="1000"/>
                                        <p:tgtEl>
                                          <p:spTgt spid="13">
                                            <p:txEl>
                                              <p:pRg st="0" end="0"/>
                                            </p:txEl>
                                          </p:spTgt>
                                        </p:tgtEl>
                                      </p:cBhvr>
                                    </p:animEffect>
                                  </p:childTnLst>
                                </p:cTn>
                              </p:par>
                            </p:childTnLst>
                          </p:cTn>
                        </p:par>
                        <p:par>
                          <p:cTn id="24" fill="hold">
                            <p:stCondLst>
                              <p:cond delay="4500"/>
                            </p:stCondLst>
                            <p:childTnLst>
                              <p:par>
                                <p:cTn id="25" presetID="14" presetClass="entr" presetSubtype="10" fill="hold" nodeType="after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27" dur="10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2</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128010" y="2028190"/>
            <a:ext cx="2540000" cy="36830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特征提取(CNN)</a:t>
            </a:r>
            <a:endParaRPr lang="zh-CN" altLang="en-US">
              <a:solidFill>
                <a:schemeClr val="tx1"/>
              </a:solidFill>
              <a:uFillTx/>
              <a:ea typeface="微软雅黑" panose="020B0503020204020204" pitchFamily="34" charset="-122"/>
            </a:endParaRPr>
          </a:p>
        </p:txBody>
      </p:sp>
      <p:sp>
        <p:nvSpPr>
          <p:cNvPr id="3" name="文本框 2"/>
          <p:cNvSpPr txBox="1"/>
          <p:nvPr/>
        </p:nvSpPr>
        <p:spPr>
          <a:xfrm>
            <a:off x="2990215" y="2705735"/>
            <a:ext cx="7157085" cy="2306955"/>
          </a:xfrm>
          <a:prstGeom prst="rect">
            <a:avLst/>
          </a:prstGeom>
          <a:noFill/>
        </p:spPr>
        <p:txBody>
          <a:bodyPr wrap="square" rtlCol="0" anchor="t">
            <a:spAutoFit/>
          </a:bodyPr>
          <a:p>
            <a:r>
              <a:rPr lang="en-US" altLang="zh-CN"/>
              <a:t>        </a:t>
            </a:r>
            <a:r>
              <a:rPr lang="zh-CN" altLang="en-US" b="1">
                <a:solidFill>
                  <a:schemeClr val="tx1"/>
                </a:solidFill>
                <a:uFillTx/>
                <a:ea typeface="微软雅黑" panose="020B0503020204020204" pitchFamily="34" charset="-122"/>
              </a:rPr>
              <a:t>训练：提取特征的CNN模型需要预先训练得到。</a:t>
            </a:r>
            <a:r>
              <a:rPr lang="zh-CN" altLang="en-US">
                <a:solidFill>
                  <a:schemeClr val="tx1"/>
                </a:solidFill>
                <a:uFillTx/>
                <a:ea typeface="微软雅黑" panose="020B0503020204020204" pitchFamily="34" charset="-122"/>
              </a:rPr>
              <a:t>训练CNN模型时，对训练数据标定要求比较宽松，即SS方法提取的proposal只包含部分目标区域时，也将该proposal标定为特定物体类别。</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这样做的主要原因在于，CNN训练需要大规模的数据，如果标定要求极其严格（即只有完全包含目标区域且不属于目标的区域不能超过一个小的阈值），那么用于CNN训练的样本数量会很少。因此，宽松标定条件下训练得到的CNN模型只能用于特征提取。</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2</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2339975" y="4876800"/>
            <a:ext cx="9077325" cy="119888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使用</a:t>
            </a:r>
            <a:r>
              <a:rPr lang="en-US" altLang="zh-CN">
                <a:solidFill>
                  <a:schemeClr val="tx1"/>
                </a:solidFill>
                <a:uFillTx/>
                <a:ea typeface="微软雅黑" panose="020B0503020204020204" pitchFamily="34" charset="-122"/>
              </a:rPr>
              <a:t>caffe</a:t>
            </a:r>
            <a:r>
              <a:rPr lang="zh-CN" altLang="en-US">
                <a:solidFill>
                  <a:schemeClr val="tx1"/>
                </a:solidFill>
                <a:uFillTx/>
                <a:ea typeface="微软雅黑" panose="020B0503020204020204" pitchFamily="34" charset="-122"/>
              </a:rPr>
              <a:t>，依次将每个227×227的候选区域输入AlexNet CNN网络获取4096维的特征，2000个候选区域的CNN特征组合成2000×4096维矩阵。</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uFillTx/>
                <a:ea typeface="微软雅黑" panose="020B0503020204020204" pitchFamily="34" charset="-122"/>
                <a:sym typeface="+mn-ea"/>
              </a:rPr>
              <a:t>特征是通过前向传播通过五个卷积层和两个全连接层训练得来的。</a:t>
            </a:r>
            <a:endParaRPr lang="zh-CN" altLang="en-US">
              <a:solidFill>
                <a:schemeClr val="tx1"/>
              </a:solidFill>
              <a:uFillTx/>
              <a:ea typeface="微软雅黑" panose="020B0503020204020204" pitchFamily="34" charset="-122"/>
            </a:endParaRPr>
          </a:p>
        </p:txBody>
      </p:sp>
      <p:pic>
        <p:nvPicPr>
          <p:cNvPr id="2" name="图片 1" descr="alexnet"/>
          <p:cNvPicPr>
            <a:picLocks noChangeAspect="1"/>
          </p:cNvPicPr>
          <p:nvPr/>
        </p:nvPicPr>
        <p:blipFill>
          <a:blip r:embed="rId1"/>
          <a:stretch>
            <a:fillRect/>
          </a:stretch>
        </p:blipFill>
        <p:spPr>
          <a:xfrm>
            <a:off x="2340610" y="1371600"/>
            <a:ext cx="9076690" cy="315785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2</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540635" y="1898015"/>
            <a:ext cx="8199120" cy="3692525"/>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1</a:t>
            </a:r>
            <a:r>
              <a:rPr lang="zh-CN" altLang="en-US">
                <a:solidFill>
                  <a:schemeClr val="tx1"/>
                </a:solidFill>
                <a:uFillTx/>
                <a:ea typeface="微软雅黑" panose="020B0503020204020204" pitchFamily="34" charset="-122"/>
              </a:rPr>
              <a:t>，</a:t>
            </a:r>
            <a:r>
              <a:rPr lang="zh-CN" altLang="en-US">
                <a:solidFill>
                  <a:schemeClr val="tx1"/>
                </a:solidFill>
                <a:uFillTx/>
                <a:ea typeface="微软雅黑" panose="020B0503020204020204" pitchFamily="34" charset="-122"/>
              </a:rPr>
              <a:t>Supervised pre-training：</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在网络有监督预训练阶段，用ILSVRC-2012作为辅助样本训练集，进行预训练。</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en-US" altLang="zh-CN">
                <a:solidFill>
                  <a:schemeClr val="tx1"/>
                </a:solidFill>
                <a:uFillTx/>
                <a:ea typeface="微软雅黑" panose="020B0503020204020204" pitchFamily="34" charset="-122"/>
              </a:rPr>
              <a:t>2</a:t>
            </a:r>
            <a:r>
              <a:rPr lang="zh-CN" altLang="en-US">
                <a:solidFill>
                  <a:schemeClr val="tx1"/>
                </a:solidFill>
                <a:uFillTx/>
                <a:ea typeface="微软雅黑" panose="020B0503020204020204" pitchFamily="34" charset="-122"/>
              </a:rPr>
              <a:t>，</a:t>
            </a:r>
            <a:r>
              <a:rPr lang="zh-CN" altLang="en-US">
                <a:solidFill>
                  <a:schemeClr val="tx1"/>
                </a:solidFill>
                <a:uFillTx/>
                <a:ea typeface="微软雅黑" panose="020B0503020204020204" pitchFamily="34" charset="-122"/>
              </a:rPr>
              <a:t>Domain-specific fine-tuning：</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使用随机梯度下降法对预训练的CNN网络进行微调。</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假设要检测的物体类别有N类，那么需要把上面预训练阶段的CNN模型的最后一层给替换掉，替换成N+1个输出的神经元(加1，表示还有一个背景)，然后这一层直接采用参数随机初始化的方法，其它网络层的参数不变；接着就可以开始继续SGD训练了。</a:t>
            </a:r>
            <a:endParaRPr lang="zh-CN" altLang="en-US">
              <a:solidFill>
                <a:schemeClr val="tx1"/>
              </a:solidFill>
              <a:uFillTx/>
              <a:ea typeface="微软雅黑" panose="020B0503020204020204" pitchFamily="34" charset="-122"/>
            </a:endParaRPr>
          </a:p>
          <a:p>
            <a:endParaRPr lang="en-US" altLang="zh-CN">
              <a:solidFill>
                <a:schemeClr val="tx1"/>
              </a:solidFill>
              <a:uFillTx/>
              <a:ea typeface="微软雅黑" panose="020B0503020204020204" pitchFamily="34" charset="-122"/>
            </a:endParaRPr>
          </a:p>
          <a:p>
            <a:r>
              <a:rPr lang="en-US" altLang="zh-CN">
                <a:solidFill>
                  <a:schemeClr val="tx1"/>
                </a:solidFill>
                <a:uFillTx/>
                <a:ea typeface="微软雅黑" panose="020B0503020204020204" pitchFamily="34" charset="-122"/>
              </a:rPr>
              <a:t>3</a:t>
            </a:r>
            <a:r>
              <a:rPr lang="zh-CN" altLang="en-US">
                <a:solidFill>
                  <a:schemeClr val="tx1"/>
                </a:solidFill>
                <a:uFillTx/>
                <a:ea typeface="微软雅黑" panose="020B0503020204020204" pitchFamily="34" charset="-122"/>
              </a:rPr>
              <a:t>，</a:t>
            </a:r>
            <a:r>
              <a:rPr lang="zh-CN" altLang="en-US">
                <a:solidFill>
                  <a:schemeClr val="tx1"/>
                </a:solidFill>
                <a:uFillTx/>
                <a:ea typeface="微软雅黑" panose="020B0503020204020204" pitchFamily="34" charset="-122"/>
              </a:rPr>
              <a:t>Object category classifiers</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将提取的特征值输入到SVM分类器中，得到分类结果。</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2</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276600" y="2691130"/>
            <a:ext cx="7129145" cy="1476375"/>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R-CNN需要对SS提取得到的每个proposal进行一次前向CNN实现特征提取，因此计算量很大，无法实时。</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此外，由于全连接层的存在，需要严格保证输入的proposal最终resize到相同尺度大小，这在一定程度造成图像畸变，影响最终结果。</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3</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a:stretch>
            <a:fillRect/>
          </a:stretch>
        </p:blipFill>
        <p:spPr>
          <a:xfrm>
            <a:off x="4272915" y="1310005"/>
            <a:ext cx="4514215" cy="3618865"/>
          </a:xfrm>
          <a:prstGeom prst="rect">
            <a:avLst/>
          </a:prstGeom>
        </p:spPr>
      </p:pic>
      <p:sp>
        <p:nvSpPr>
          <p:cNvPr id="2" name="文本框 1"/>
          <p:cNvSpPr txBox="1"/>
          <p:nvPr/>
        </p:nvSpPr>
        <p:spPr>
          <a:xfrm>
            <a:off x="2567940" y="5306060"/>
            <a:ext cx="8462010" cy="64516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支持向量机，因其英文名为support vector machine，故一般简称SVM。</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通俗来讲，它是一种二类分类模型。</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3</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611120" y="5311775"/>
            <a:ext cx="8388985" cy="92202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将2000×4096维特征与20个SVM组成的权值矩阵4096×20相乘【20种分类，SVM是二分类器，则有20个SVM】，获得2000×20维矩阵表示每个候选区域是某个物体类别的得分。</a:t>
            </a:r>
            <a:endParaRPr lang="zh-CN" altLang="en-US">
              <a:solidFill>
                <a:schemeClr val="tx1"/>
              </a:solidFill>
              <a:uFillTx/>
              <a:ea typeface="微软雅黑" panose="020B0503020204020204" pitchFamily="34" charset="-122"/>
            </a:endParaRPr>
          </a:p>
        </p:txBody>
      </p:sp>
      <p:sp>
        <p:nvSpPr>
          <p:cNvPr id="3" name="文本框 2"/>
          <p:cNvSpPr txBox="1"/>
          <p:nvPr/>
        </p:nvSpPr>
        <p:spPr>
          <a:xfrm>
            <a:off x="2611120" y="1727835"/>
            <a:ext cx="8273415" cy="3138170"/>
          </a:xfrm>
          <a:prstGeom prst="rect">
            <a:avLst/>
          </a:prstGeom>
          <a:noFill/>
        </p:spPr>
        <p:txBody>
          <a:bodyPr wrap="square" rtlCol="0" anchor="t">
            <a:spAutoFit/>
          </a:bodyPr>
          <a:p>
            <a:r>
              <a:rPr lang="zh-CN" altLang="en-US" b="1">
                <a:solidFill>
                  <a:schemeClr val="tx1"/>
                </a:solidFill>
                <a:uFillTx/>
                <a:ea typeface="微软雅黑" panose="020B0503020204020204" pitchFamily="34" charset="-122"/>
              </a:rPr>
              <a:t>训练</a:t>
            </a:r>
            <a:r>
              <a:rPr lang="zh-CN" altLang="en-US">
                <a:solidFill>
                  <a:schemeClr val="tx1"/>
                </a:solidFill>
                <a:uFillTx/>
                <a:ea typeface="微软雅黑" panose="020B0503020204020204" pitchFamily="34" charset="-122"/>
              </a:rPr>
              <a:t>：对于所有proposal进行严格的标定（可以这样理解，当且仅当一个候选框完全包含ground truth区域且不属于ground truth部分不超过e.g,候选框区域的5%时认为该候选框标定结果为目标，否则为背景），然后将所有proposal经过CNN处理得到的特征和SVM新标定结果输入到SVMs分类器进行训练得到分类器预测模型。</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b="1">
                <a:solidFill>
                  <a:schemeClr val="tx1"/>
                </a:solidFill>
                <a:uFillTx/>
                <a:ea typeface="微软雅黑" panose="020B0503020204020204" pitchFamily="34" charset="-122"/>
              </a:rPr>
              <a:t>测试</a:t>
            </a:r>
            <a:r>
              <a:rPr lang="zh-CN" altLang="en-US">
                <a:solidFill>
                  <a:schemeClr val="tx1"/>
                </a:solidFill>
                <a:uFillTx/>
                <a:ea typeface="微软雅黑" panose="020B0503020204020204" pitchFamily="34" charset="-122"/>
              </a:rPr>
              <a:t>：对于一副测试图像，提取得到的2000个proposal经过CNN特征提取后输入到SVM分类器预测模型中，可以给出特定类别评分结果。</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结果生成：得到SVMs对于所有Proposal的评分结果，将一些分数较低的proposal去掉后，剩下的proposal中会出现候选框相交的情况，通过</a:t>
            </a:r>
            <a:r>
              <a:rPr lang="en-US" altLang="zh-CN">
                <a:solidFill>
                  <a:schemeClr val="tx1"/>
                </a:solidFill>
                <a:uFillTx/>
                <a:ea typeface="微软雅黑" panose="020B0503020204020204" pitchFamily="34" charset="-122"/>
              </a:rPr>
              <a:t>NMS</a:t>
            </a:r>
            <a:r>
              <a:rPr lang="zh-CN" altLang="en-US">
                <a:solidFill>
                  <a:schemeClr val="tx1"/>
                </a:solidFill>
                <a:uFillTx/>
                <a:ea typeface="微软雅黑" panose="020B0503020204020204" pitchFamily="34" charset="-122"/>
              </a:rPr>
              <a:t>找到最能代表最终检测结果的候选框。</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3</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descr="20160816125550285"/>
          <p:cNvPicPr>
            <a:picLocks noChangeAspect="1"/>
          </p:cNvPicPr>
          <p:nvPr/>
        </p:nvPicPr>
        <p:blipFill>
          <a:blip r:embed="rId1"/>
          <a:stretch>
            <a:fillRect/>
          </a:stretch>
        </p:blipFill>
        <p:spPr>
          <a:xfrm>
            <a:off x="3333750" y="2218055"/>
            <a:ext cx="6523990" cy="4375150"/>
          </a:xfrm>
          <a:prstGeom prst="rect">
            <a:avLst/>
          </a:prstGeom>
        </p:spPr>
      </p:pic>
      <p:sp>
        <p:nvSpPr>
          <p:cNvPr id="4" name="文本框 3"/>
          <p:cNvSpPr txBox="1"/>
          <p:nvPr/>
        </p:nvSpPr>
        <p:spPr>
          <a:xfrm>
            <a:off x="2350135" y="1301115"/>
            <a:ext cx="9185275" cy="92202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在测试过程完成之后，会遇到下图所示情况，同一个车辆目标会被多个候选框包围，这时需要非极大值抑制操作（</a:t>
            </a:r>
            <a:r>
              <a:rPr lang="en-US" altLang="zh-CN">
                <a:solidFill>
                  <a:schemeClr val="tx1"/>
                </a:solidFill>
                <a:uFillTx/>
                <a:ea typeface="微软雅黑" panose="020B0503020204020204" pitchFamily="34" charset="-122"/>
              </a:rPr>
              <a:t>NMS</a:t>
            </a:r>
            <a:r>
              <a:rPr lang="zh-CN" altLang="en-US">
                <a:solidFill>
                  <a:schemeClr val="tx1"/>
                </a:solidFill>
                <a:uFillTx/>
                <a:ea typeface="微软雅黑" panose="020B0503020204020204" pitchFamily="34" charset="-122"/>
              </a:rPr>
              <a:t>，</a:t>
            </a:r>
            <a:r>
              <a:rPr lang="zh-CN" altLang="en-US">
                <a:uFillTx/>
                <a:ea typeface="微软雅黑" panose="020B0503020204020204" pitchFamily="34" charset="-122"/>
                <a:sym typeface="+mn-ea"/>
              </a:rPr>
              <a:t>一种获取局部最大值的有效方法</a:t>
            </a:r>
            <a:r>
              <a:rPr lang="zh-CN" altLang="en-US">
                <a:solidFill>
                  <a:schemeClr val="tx1"/>
                </a:solidFill>
                <a:uFillTx/>
                <a:ea typeface="微软雅黑" panose="020B0503020204020204" pitchFamily="34" charset="-122"/>
              </a:rPr>
              <a:t>）去除得分较低的候选框以减少重叠框。</a:t>
            </a:r>
            <a:r>
              <a:rPr lang="zh-CN" altLang="en-US"/>
              <a:t> </a:t>
            </a:r>
            <a:endParaRPr lang="zh-CN"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3</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189605" y="2240280"/>
            <a:ext cx="6926580" cy="286131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具体怎么做呢？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① 对2000×20维矩阵中每列按从大到小进行排序；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② 从每列最大的得分候选框开始，分别与该列后面的得分</a:t>
            </a:r>
            <a:r>
              <a:rPr lang="zh-CN" altLang="en-US">
                <a:uFillTx/>
                <a:ea typeface="微软雅黑" panose="020B0503020204020204" pitchFamily="34" charset="-122"/>
                <a:sym typeface="+mn-ea"/>
              </a:rPr>
              <a:t>候选</a:t>
            </a:r>
            <a:r>
              <a:rPr lang="zh-CN" altLang="en-US">
                <a:solidFill>
                  <a:schemeClr val="tx1"/>
                </a:solidFill>
                <a:uFillTx/>
                <a:ea typeface="微软雅黑" panose="020B0503020204020204" pitchFamily="34" charset="-122"/>
              </a:rPr>
              <a:t>框进行IoU计算，若IoU&gt;阈值，则剔除得分较小的</a:t>
            </a:r>
            <a:r>
              <a:rPr lang="zh-CN" altLang="en-US">
                <a:uFillTx/>
                <a:ea typeface="微软雅黑" panose="020B0503020204020204" pitchFamily="34" charset="-122"/>
                <a:sym typeface="+mn-ea"/>
              </a:rPr>
              <a:t>候选</a:t>
            </a:r>
            <a:r>
              <a:rPr lang="zh-CN" altLang="en-US">
                <a:solidFill>
                  <a:schemeClr val="tx1"/>
                </a:solidFill>
                <a:uFillTx/>
                <a:ea typeface="微软雅黑" panose="020B0503020204020204" pitchFamily="34" charset="-122"/>
              </a:rPr>
              <a:t>框，否则认为图像中存在多个同一类物体；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③ 从每列次大的得分</a:t>
            </a:r>
            <a:r>
              <a:rPr lang="zh-CN" altLang="en-US">
                <a:uFillTx/>
                <a:ea typeface="微软雅黑" panose="020B0503020204020204" pitchFamily="34" charset="-122"/>
                <a:sym typeface="+mn-ea"/>
              </a:rPr>
              <a:t>候选</a:t>
            </a:r>
            <a:r>
              <a:rPr lang="zh-CN" altLang="en-US">
                <a:solidFill>
                  <a:schemeClr val="tx1"/>
                </a:solidFill>
                <a:uFillTx/>
                <a:ea typeface="微软雅黑" panose="020B0503020204020204" pitchFamily="34" charset="-122"/>
              </a:rPr>
              <a:t>框开始，重复步骤②；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④ 重复步骤③直到遍历完该列所有</a:t>
            </a:r>
            <a:r>
              <a:rPr lang="zh-CN" altLang="en-US">
                <a:uFillTx/>
                <a:ea typeface="微软雅黑" panose="020B0503020204020204" pitchFamily="34" charset="-122"/>
                <a:sym typeface="+mn-ea"/>
              </a:rPr>
              <a:t>候选</a:t>
            </a:r>
            <a:r>
              <a:rPr lang="zh-CN" altLang="en-US">
                <a:solidFill>
                  <a:schemeClr val="tx1"/>
                </a:solidFill>
                <a:uFillTx/>
                <a:ea typeface="微软雅黑" panose="020B0503020204020204" pitchFamily="34" charset="-122"/>
              </a:rPr>
              <a:t>框；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⑤ 遍历完2000×20维矩阵所有列，即所有物体种类都做一遍非极大值抑制；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⑥ 最后剔除各个类别中剩余</a:t>
            </a:r>
            <a:r>
              <a:rPr lang="zh-CN" altLang="en-US">
                <a:uFillTx/>
                <a:ea typeface="微软雅黑" panose="020B0503020204020204" pitchFamily="34" charset="-122"/>
                <a:sym typeface="+mn-ea"/>
              </a:rPr>
              <a:t>候选</a:t>
            </a:r>
            <a:r>
              <a:rPr lang="zh-CN" altLang="en-US">
                <a:solidFill>
                  <a:schemeClr val="tx1"/>
                </a:solidFill>
                <a:uFillTx/>
                <a:ea typeface="微软雅黑" panose="020B0503020204020204" pitchFamily="34" charset="-122"/>
              </a:rPr>
              <a:t>框得分少于该类别阈值的</a:t>
            </a:r>
            <a:r>
              <a:rPr lang="zh-CN" altLang="en-US">
                <a:uFillTx/>
                <a:ea typeface="微软雅黑" panose="020B0503020204020204" pitchFamily="34" charset="-122"/>
                <a:sym typeface="+mn-ea"/>
              </a:rPr>
              <a:t>候选</a:t>
            </a:r>
            <a:r>
              <a:rPr lang="zh-CN" altLang="en-US">
                <a:solidFill>
                  <a:schemeClr val="tx1"/>
                </a:solidFill>
                <a:uFillTx/>
                <a:ea typeface="微软雅黑" panose="020B0503020204020204" pitchFamily="34" charset="-122"/>
              </a:rPr>
              <a:t>框。</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3</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descr="20160930144735714"/>
          <p:cNvPicPr>
            <a:picLocks noChangeAspect="1"/>
          </p:cNvPicPr>
          <p:nvPr/>
        </p:nvPicPr>
        <p:blipFill>
          <a:blip r:embed="rId1"/>
          <a:stretch>
            <a:fillRect/>
          </a:stretch>
        </p:blipFill>
        <p:spPr>
          <a:xfrm>
            <a:off x="2578100" y="1380490"/>
            <a:ext cx="8314055" cy="3719195"/>
          </a:xfrm>
          <a:prstGeom prst="rect">
            <a:avLst/>
          </a:prstGeom>
        </p:spPr>
      </p:pic>
      <p:sp>
        <p:nvSpPr>
          <p:cNvPr id="4" name="文本框 3"/>
          <p:cNvSpPr txBox="1"/>
          <p:nvPr/>
        </p:nvSpPr>
        <p:spPr>
          <a:xfrm>
            <a:off x="2465705" y="5386070"/>
            <a:ext cx="9128125" cy="64516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同一个目标可能有好几个框(每一个框都带有一个分类器得分)，为了保留最优的框，采用非极大值抑制，来抑制那些冗余的框： 抑制的过程是一个迭代-遍历-消除的过程。</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3</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465705" y="5386070"/>
            <a:ext cx="9128125" cy="36830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（1）将所有框的得分降序排列，选中最高分及其对应的框</a:t>
            </a:r>
            <a:endParaRPr lang="zh-CN" altLang="en-US">
              <a:solidFill>
                <a:schemeClr val="tx1"/>
              </a:solidFill>
              <a:uFillTx/>
              <a:ea typeface="微软雅黑" panose="020B0503020204020204" pitchFamily="34" charset="-122"/>
            </a:endParaRPr>
          </a:p>
        </p:txBody>
      </p:sp>
      <p:pic>
        <p:nvPicPr>
          <p:cNvPr id="2" name="图片 1" descr="20160930152040246"/>
          <p:cNvPicPr>
            <a:picLocks noChangeAspect="1"/>
          </p:cNvPicPr>
          <p:nvPr/>
        </p:nvPicPr>
        <p:blipFill>
          <a:blip r:embed="rId1"/>
          <a:stretch>
            <a:fillRect/>
          </a:stretch>
        </p:blipFill>
        <p:spPr>
          <a:xfrm>
            <a:off x="2578100" y="1380490"/>
            <a:ext cx="8352790" cy="373634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2820000">
            <a:off x="3084064" y="1596176"/>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5674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0036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5618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6" name="圆角矩形 85"/>
          <p:cNvSpPr/>
          <p:nvPr/>
        </p:nvSpPr>
        <p:spPr bwMode="auto">
          <a:xfrm>
            <a:off x="4929790" y="5362947"/>
            <a:ext cx="523010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目标检测概述</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88" name="TextBox 87"/>
          <p:cNvSpPr txBox="1"/>
          <p:nvPr/>
        </p:nvSpPr>
        <p:spPr>
          <a:xfrm>
            <a:off x="6030781" y="1823405"/>
            <a:ext cx="1609725" cy="565150"/>
          </a:xfrm>
          <a:prstGeom prst="rect">
            <a:avLst/>
          </a:prstGeom>
          <a:no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R-CNN</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89" name="TextBox 88"/>
          <p:cNvSpPr txBox="1"/>
          <p:nvPr/>
        </p:nvSpPr>
        <p:spPr>
          <a:xfrm>
            <a:off x="6242233" y="2700635"/>
            <a:ext cx="1323340" cy="565150"/>
          </a:xfrm>
          <a:prstGeom prst="rect">
            <a:avLst/>
          </a:prstGeom>
          <a:no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YOLO</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0" name="TextBox 89"/>
          <p:cNvSpPr txBox="1"/>
          <p:nvPr/>
        </p:nvSpPr>
        <p:spPr>
          <a:xfrm>
            <a:off x="6181716" y="3606179"/>
            <a:ext cx="2703195" cy="565150"/>
          </a:xfrm>
          <a:prstGeom prst="rect">
            <a:avLst/>
          </a:prstGeom>
          <a:no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Squeeze</a:t>
            </a:r>
            <a:r>
              <a:rPr lang="zh-CN" altLang="en-US" sz="2800" spc="300" dirty="0">
                <a:solidFill>
                  <a:schemeClr val="bg1"/>
                </a:solidFill>
                <a:latin typeface="微软雅黑" panose="020B0503020204020204" pitchFamily="34" charset="-122"/>
                <a:ea typeface="微软雅黑" panose="020B0503020204020204" pitchFamily="34" charset="-122"/>
              </a:rPr>
              <a:t>网络</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1" name="TextBox 90"/>
          <p:cNvSpPr txBox="1"/>
          <p:nvPr/>
        </p:nvSpPr>
        <p:spPr>
          <a:xfrm>
            <a:off x="6051430" y="4496891"/>
            <a:ext cx="2579370" cy="565150"/>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目标检测实验</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2" name="TextBox 91"/>
          <p:cNvSpPr txBox="1"/>
          <p:nvPr/>
        </p:nvSpPr>
        <p:spPr>
          <a:xfrm>
            <a:off x="5365412" y="5396811"/>
            <a:ext cx="21856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总结与</a:t>
            </a:r>
            <a:r>
              <a:rPr lang="zh-CN" altLang="en-US" sz="2800" spc="300" dirty="0">
                <a:solidFill>
                  <a:schemeClr val="bg1"/>
                </a:solidFill>
                <a:latin typeface="微软雅黑" panose="020B0503020204020204" pitchFamily="34" charset="-122"/>
                <a:ea typeface="微软雅黑" panose="020B0503020204020204" pitchFamily="34" charset="-122"/>
              </a:rPr>
              <a:t>计划</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6</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101"/>
                                        </p:tgtEl>
                                        <p:attrNameLst>
                                          <p:attrName>style.visibility</p:attrName>
                                        </p:attrNameLst>
                                      </p:cBhvr>
                                      <p:to>
                                        <p:strVal val="visible"/>
                                      </p:to>
                                    </p:set>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fltVal val="0"/>
                                          </p:val>
                                        </p:tav>
                                        <p:tav tm="100000">
                                          <p:val>
                                            <p:strVal val="#ppt_h"/>
                                          </p:val>
                                        </p:tav>
                                      </p:tavLst>
                                    </p:anim>
                                    <p:anim calcmode="lin" valueType="num">
                                      <p:cBhvr>
                                        <p:cTn id="17" dur="500" fill="hold"/>
                                        <p:tgtEl>
                                          <p:spTgt spid="101"/>
                                        </p:tgtEl>
                                        <p:attrNameLst>
                                          <p:attrName>style.rotation</p:attrName>
                                        </p:attrNameLst>
                                      </p:cBhvr>
                                      <p:tavLst>
                                        <p:tav tm="0">
                                          <p:val>
                                            <p:fltVal val="90"/>
                                          </p:val>
                                        </p:tav>
                                        <p:tav tm="100000">
                                          <p:val>
                                            <p:fltVal val="0"/>
                                          </p:val>
                                        </p:tav>
                                      </p:tavLst>
                                    </p:anim>
                                    <p:animEffect transition="in" filter="fade">
                                      <p:cBhvr>
                                        <p:cTn id="18" dur="500"/>
                                        <p:tgtEl>
                                          <p:spTgt spid="10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anim calcmode="lin" valueType="num">
                                      <p:cBhvr>
                                        <p:cTn id="21" dur="500" fill="hold"/>
                                        <p:tgtEl>
                                          <p:spTgt spid="102"/>
                                        </p:tgtEl>
                                        <p:attrNameLst>
                                          <p:attrName>ppt_w</p:attrName>
                                        </p:attrNameLst>
                                      </p:cBhvr>
                                      <p:tavLst>
                                        <p:tav tm="0">
                                          <p:val>
                                            <p:fltVal val="0"/>
                                          </p:val>
                                        </p:tav>
                                        <p:tav tm="100000">
                                          <p:val>
                                            <p:strVal val="#ppt_w"/>
                                          </p:val>
                                        </p:tav>
                                      </p:tavLst>
                                    </p:anim>
                                    <p:anim calcmode="lin" valueType="num">
                                      <p:cBhvr>
                                        <p:cTn id="22" dur="500" fill="hold"/>
                                        <p:tgtEl>
                                          <p:spTgt spid="102"/>
                                        </p:tgtEl>
                                        <p:attrNameLst>
                                          <p:attrName>ppt_h</p:attrName>
                                        </p:attrNameLst>
                                      </p:cBhvr>
                                      <p:tavLst>
                                        <p:tav tm="0">
                                          <p:val>
                                            <p:fltVal val="0"/>
                                          </p:val>
                                        </p:tav>
                                        <p:tav tm="100000">
                                          <p:val>
                                            <p:strVal val="#ppt_h"/>
                                          </p:val>
                                        </p:tav>
                                      </p:tavLst>
                                    </p:anim>
                                    <p:anim calcmode="lin" valueType="num">
                                      <p:cBhvr>
                                        <p:cTn id="23" dur="500" fill="hold"/>
                                        <p:tgtEl>
                                          <p:spTgt spid="102"/>
                                        </p:tgtEl>
                                        <p:attrNameLst>
                                          <p:attrName>style.rotation</p:attrName>
                                        </p:attrNameLst>
                                      </p:cBhvr>
                                      <p:tavLst>
                                        <p:tav tm="0">
                                          <p:val>
                                            <p:fltVal val="90"/>
                                          </p:val>
                                        </p:tav>
                                        <p:tav tm="100000">
                                          <p:val>
                                            <p:fltVal val="0"/>
                                          </p:val>
                                        </p:tav>
                                      </p:tavLst>
                                    </p:anim>
                                    <p:animEffect transition="in" filter="fade">
                                      <p:cBhvr>
                                        <p:cTn id="24" dur="500"/>
                                        <p:tgtEl>
                                          <p:spTgt spid="102"/>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anim calcmode="lin" valueType="num">
                                      <p:cBhvr>
                                        <p:cTn id="27" dur="500" fill="hold"/>
                                        <p:tgtEl>
                                          <p:spTgt spid="99"/>
                                        </p:tgtEl>
                                        <p:attrNameLst>
                                          <p:attrName>ppt_w</p:attrName>
                                        </p:attrNameLst>
                                      </p:cBhvr>
                                      <p:tavLst>
                                        <p:tav tm="0">
                                          <p:val>
                                            <p:fltVal val="0"/>
                                          </p:val>
                                        </p:tav>
                                        <p:tav tm="100000">
                                          <p:val>
                                            <p:strVal val="#ppt_w"/>
                                          </p:val>
                                        </p:tav>
                                      </p:tavLst>
                                    </p:anim>
                                    <p:anim calcmode="lin" valueType="num">
                                      <p:cBhvr>
                                        <p:cTn id="28" dur="500" fill="hold"/>
                                        <p:tgtEl>
                                          <p:spTgt spid="99"/>
                                        </p:tgtEl>
                                        <p:attrNameLst>
                                          <p:attrName>ppt_h</p:attrName>
                                        </p:attrNameLst>
                                      </p:cBhvr>
                                      <p:tavLst>
                                        <p:tav tm="0">
                                          <p:val>
                                            <p:fltVal val="0"/>
                                          </p:val>
                                        </p:tav>
                                        <p:tav tm="100000">
                                          <p:val>
                                            <p:strVal val="#ppt_h"/>
                                          </p:val>
                                        </p:tav>
                                      </p:tavLst>
                                    </p:anim>
                                    <p:anim calcmode="lin" valueType="num">
                                      <p:cBhvr>
                                        <p:cTn id="29" dur="500" fill="hold"/>
                                        <p:tgtEl>
                                          <p:spTgt spid="99"/>
                                        </p:tgtEl>
                                        <p:attrNameLst>
                                          <p:attrName>style.rotation</p:attrName>
                                        </p:attrNameLst>
                                      </p:cBhvr>
                                      <p:tavLst>
                                        <p:tav tm="0">
                                          <p:val>
                                            <p:fltVal val="90"/>
                                          </p:val>
                                        </p:tav>
                                        <p:tav tm="100000">
                                          <p:val>
                                            <p:fltVal val="0"/>
                                          </p:val>
                                        </p:tav>
                                      </p:tavLst>
                                    </p:anim>
                                    <p:animEffect transition="in" filter="fade">
                                      <p:cBhvr>
                                        <p:cTn id="30" dur="500"/>
                                        <p:tgtEl>
                                          <p:spTgt spid="99"/>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up)">
                                      <p:cBhvr>
                                        <p:cTn id="34" dur="1000"/>
                                        <p:tgtEl>
                                          <p:spTgt spid="74"/>
                                        </p:tgtEl>
                                      </p:cBhvr>
                                    </p:animEffect>
                                  </p:childTnLst>
                                </p:cTn>
                              </p:par>
                            </p:childTnLst>
                          </p:cTn>
                        </p:par>
                        <p:par>
                          <p:cTn id="35" fill="hold">
                            <p:stCondLst>
                              <p:cond delay="2500"/>
                            </p:stCondLst>
                            <p:childTnLst>
                              <p:par>
                                <p:cTn id="36" presetID="1" presetClass="entr" presetSubtype="0" fill="hold" grpId="1" nodeType="after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par>
                          <p:cTn id="38" fill="hold">
                            <p:stCondLst>
                              <p:cond delay="2500"/>
                            </p:stCondLst>
                            <p:childTnLst>
                              <p:par>
                                <p:cTn id="39" presetID="56" presetClass="path" presetSubtype="0" accel="50000" decel="50000" fill="hold" grpId="0" nodeType="afterEffect">
                                  <p:stCondLst>
                                    <p:cond delay="0"/>
                                  </p:stCondLst>
                                  <p:childTnLst>
                                    <p:animMotion origin="layout" path="M -0.1033 0.3321 L 4.44444E-6 4.75486E-6 " pathEditMode="relative" rAng="0" ptsTypes="AA">
                                      <p:cBhvr>
                                        <p:cTn id="40" dur="500" fill="hold"/>
                                        <p:tgtEl>
                                          <p:spTgt spid="75"/>
                                        </p:tgtEl>
                                        <p:attrNameLst>
                                          <p:attrName>ppt_x</p:attrName>
                                          <p:attrName>ppt_y</p:attrName>
                                        </p:attrNameLst>
                                      </p:cBhvr>
                                      <p:rCtr x="5156" y="-16605"/>
                                    </p:animMotion>
                                  </p:childTnLst>
                                </p:cTn>
                              </p:par>
                              <p:par>
                                <p:cTn id="41" presetID="1" presetClass="entr" presetSubtype="0" fill="hold" grpId="1" nodeType="withEffect">
                                  <p:stCondLst>
                                    <p:cond delay="200"/>
                                  </p:stCondLst>
                                  <p:childTnLst>
                                    <p:set>
                                      <p:cBhvr>
                                        <p:cTn id="42" dur="1" fill="hold">
                                          <p:stCondLst>
                                            <p:cond delay="0"/>
                                          </p:stCondLst>
                                        </p:cTn>
                                        <p:tgtEl>
                                          <p:spTgt spid="76"/>
                                        </p:tgtEl>
                                        <p:attrNameLst>
                                          <p:attrName>style.visibility</p:attrName>
                                        </p:attrNameLst>
                                      </p:cBhvr>
                                      <p:to>
                                        <p:strVal val="visible"/>
                                      </p:to>
                                    </p:set>
                                  </p:childTnLst>
                                </p:cTn>
                              </p:par>
                              <p:par>
                                <p:cTn id="43" presetID="56" presetClass="path" presetSubtype="0" accel="50000" decel="50000" fill="hold" grpId="0" nodeType="withEffect">
                                  <p:stCondLst>
                                    <p:cond delay="200"/>
                                  </p:stCondLst>
                                  <p:childTnLst>
                                    <p:animMotion origin="layout" path="M -0.14427 0.2174 L 2.22222E-6 -3.84829E-6 " pathEditMode="relative" rAng="0" ptsTypes="AA">
                                      <p:cBhvr>
                                        <p:cTn id="44" dur="500" fill="hold"/>
                                        <p:tgtEl>
                                          <p:spTgt spid="76"/>
                                        </p:tgtEl>
                                        <p:attrNameLst>
                                          <p:attrName>ppt_x</p:attrName>
                                          <p:attrName>ppt_y</p:attrName>
                                        </p:attrNameLst>
                                      </p:cBhvr>
                                      <p:rCtr x="7205" y="-10870"/>
                                    </p:animMotion>
                                  </p:childTnLst>
                                </p:cTn>
                              </p:par>
                              <p:par>
                                <p:cTn id="45" presetID="1" presetClass="entr" presetSubtype="0" fill="hold" grpId="1" nodeType="withEffect">
                                  <p:stCondLst>
                                    <p:cond delay="400"/>
                                  </p:stCondLst>
                                  <p:childTnLst>
                                    <p:set>
                                      <p:cBhvr>
                                        <p:cTn id="46" dur="1" fill="hold">
                                          <p:stCondLst>
                                            <p:cond delay="0"/>
                                          </p:stCondLst>
                                        </p:cTn>
                                        <p:tgtEl>
                                          <p:spTgt spid="77"/>
                                        </p:tgtEl>
                                        <p:attrNameLst>
                                          <p:attrName>style.visibility</p:attrName>
                                        </p:attrNameLst>
                                      </p:cBhvr>
                                      <p:to>
                                        <p:strVal val="visible"/>
                                      </p:to>
                                    </p:set>
                                  </p:childTnLst>
                                </p:cTn>
                              </p:par>
                              <p:par>
                                <p:cTn id="47" presetID="56" presetClass="path" presetSubtype="0" accel="50000" decel="50000" fill="hold" grpId="0" nodeType="withEffect">
                                  <p:stCondLst>
                                    <p:cond delay="400"/>
                                  </p:stCondLst>
                                  <p:childTnLst>
                                    <p:animMotion origin="layout" path="M -0.16632 0.09506 L 3.61111E-6 -4.27382E-6 " pathEditMode="relative" rAng="0" ptsTypes="AA">
                                      <p:cBhvr>
                                        <p:cTn id="48" dur="500" fill="hold"/>
                                        <p:tgtEl>
                                          <p:spTgt spid="77"/>
                                        </p:tgtEl>
                                        <p:attrNameLst>
                                          <p:attrName>ppt_x</p:attrName>
                                          <p:attrName>ppt_y</p:attrName>
                                        </p:attrNameLst>
                                      </p:cBhvr>
                                      <p:rCtr x="8316" y="-4764"/>
                                    </p:animMotion>
                                  </p:childTnLst>
                                </p:cTn>
                              </p:par>
                              <p:par>
                                <p:cTn id="49" presetID="1" presetClass="entr" presetSubtype="0" fill="hold" grpId="1" nodeType="withEffect">
                                  <p:stCondLst>
                                    <p:cond delay="600"/>
                                  </p:stCondLst>
                                  <p:childTnLst>
                                    <p:set>
                                      <p:cBhvr>
                                        <p:cTn id="50" dur="1" fill="hold">
                                          <p:stCondLst>
                                            <p:cond delay="0"/>
                                          </p:stCondLst>
                                        </p:cTn>
                                        <p:tgtEl>
                                          <p:spTgt spid="78"/>
                                        </p:tgtEl>
                                        <p:attrNameLst>
                                          <p:attrName>style.visibility</p:attrName>
                                        </p:attrNameLst>
                                      </p:cBhvr>
                                      <p:to>
                                        <p:strVal val="visible"/>
                                      </p:to>
                                    </p:set>
                                  </p:childTnLst>
                                </p:cTn>
                              </p:par>
                              <p:par>
                                <p:cTn id="51" presetID="56" presetClass="path" presetSubtype="0" accel="50000" decel="50000" fill="hold" grpId="0" nodeType="withEffect">
                                  <p:stCondLst>
                                    <p:cond delay="600"/>
                                  </p:stCondLst>
                                  <p:childTnLst>
                                    <p:animMotion origin="layout" path="M -0.16632 -0.02752 L 1.11111E-6 4.0333E-6 " pathEditMode="relative" rAng="0" ptsTypes="AA">
                                      <p:cBhvr>
                                        <p:cTn id="52" dur="500" fill="hold"/>
                                        <p:tgtEl>
                                          <p:spTgt spid="78"/>
                                        </p:tgtEl>
                                        <p:attrNameLst>
                                          <p:attrName>ppt_x</p:attrName>
                                          <p:attrName>ppt_y</p:attrName>
                                        </p:attrNameLst>
                                      </p:cBhvr>
                                      <p:rCtr x="8316" y="1364"/>
                                    </p:animMotion>
                                  </p:childTnLst>
                                </p:cTn>
                              </p:par>
                              <p:par>
                                <p:cTn id="53" presetID="1" presetClass="entr" presetSubtype="0" fill="hold" grpId="1" nodeType="withEffect">
                                  <p:stCondLst>
                                    <p:cond delay="800"/>
                                  </p:stCondLst>
                                  <p:childTnLst>
                                    <p:set>
                                      <p:cBhvr>
                                        <p:cTn id="54" dur="1" fill="hold">
                                          <p:stCondLst>
                                            <p:cond delay="0"/>
                                          </p:stCondLst>
                                        </p:cTn>
                                        <p:tgtEl>
                                          <p:spTgt spid="79"/>
                                        </p:tgtEl>
                                        <p:attrNameLst>
                                          <p:attrName>style.visibility</p:attrName>
                                        </p:attrNameLst>
                                      </p:cBhvr>
                                      <p:to>
                                        <p:strVal val="visible"/>
                                      </p:to>
                                    </p:set>
                                  </p:childTnLst>
                                </p:cTn>
                              </p:par>
                              <p:par>
                                <p:cTn id="55" presetID="56" presetClass="path" presetSubtype="0" accel="50000" decel="50000" fill="hold" grpId="0" nodeType="withEffect">
                                  <p:stCondLst>
                                    <p:cond delay="800"/>
                                  </p:stCondLst>
                                  <p:childTnLst>
                                    <p:animMotion origin="layout" path="M -0.1467 -0.15171 L 1.66667E-6 3.46901E-6 " pathEditMode="relative" rAng="0" ptsTypes="AA">
                                      <p:cBhvr>
                                        <p:cTn id="56" dur="500" fill="hold"/>
                                        <p:tgtEl>
                                          <p:spTgt spid="79"/>
                                        </p:tgtEl>
                                        <p:attrNameLst>
                                          <p:attrName>ppt_x</p:attrName>
                                          <p:attrName>ppt_y</p:attrName>
                                        </p:attrNameLst>
                                      </p:cBhvr>
                                      <p:rCtr x="7326" y="7586"/>
                                    </p:animMotion>
                                  </p:childTnLst>
                                </p:cTn>
                              </p:par>
                              <p:par>
                                <p:cTn id="57" presetID="1" presetClass="entr" presetSubtype="0" fill="hold" grpId="1" nodeType="withEffect">
                                  <p:stCondLst>
                                    <p:cond delay="1000"/>
                                  </p:stCondLst>
                                  <p:childTnLst>
                                    <p:set>
                                      <p:cBhvr>
                                        <p:cTn id="58" dur="1" fill="hold">
                                          <p:stCondLst>
                                            <p:cond delay="0"/>
                                          </p:stCondLst>
                                        </p:cTn>
                                        <p:tgtEl>
                                          <p:spTgt spid="80"/>
                                        </p:tgtEl>
                                        <p:attrNameLst>
                                          <p:attrName>style.visibility</p:attrName>
                                        </p:attrNameLst>
                                      </p:cBhvr>
                                      <p:to>
                                        <p:strVal val="visible"/>
                                      </p:to>
                                    </p:set>
                                  </p:childTnLst>
                                </p:cTn>
                              </p:par>
                              <p:par>
                                <p:cTn id="59" presetID="56" presetClass="path" presetSubtype="0" accel="50000" decel="50000" fill="hold" grpId="0" nodeType="withEffect">
                                  <p:stCondLst>
                                    <p:cond delay="1000"/>
                                  </p:stCondLst>
                                  <p:childTnLst>
                                    <p:animMotion origin="layout" path="M -0.11024 -0.27127 L -2.5E-6 -1.74838E-6 " pathEditMode="relative" rAng="0" ptsTypes="AA">
                                      <p:cBhvr>
                                        <p:cTn id="60" dur="500" fill="hold"/>
                                        <p:tgtEl>
                                          <p:spTgt spid="80"/>
                                        </p:tgtEl>
                                        <p:attrNameLst>
                                          <p:attrName>ppt_x</p:attrName>
                                          <p:attrName>ppt_y</p:attrName>
                                        </p:attrNameLst>
                                      </p:cBhvr>
                                      <p:rCtr x="5503" y="13552"/>
                                    </p:animMotion>
                                  </p:childTnLst>
                                </p:cTn>
                              </p:par>
                            </p:childTnLst>
                          </p:cTn>
                        </p:par>
                        <p:par>
                          <p:cTn id="61" fill="hold">
                            <p:stCondLst>
                              <p:cond delay="3000"/>
                            </p:stCondLst>
                            <p:childTnLst>
                              <p:par>
                                <p:cTn id="62" presetID="31" presetClass="entr" presetSubtype="0" fill="hold" grpId="0" nodeType="afterEffect">
                                  <p:stCondLst>
                                    <p:cond delay="0"/>
                                  </p:stCondLst>
                                  <p:childTnLst>
                                    <p:set>
                                      <p:cBhvr>
                                        <p:cTn id="63" dur="1" fill="hold">
                                          <p:stCondLst>
                                            <p:cond delay="0"/>
                                          </p:stCondLst>
                                        </p:cTn>
                                        <p:tgtEl>
                                          <p:spTgt spid="93"/>
                                        </p:tgtEl>
                                        <p:attrNameLst>
                                          <p:attrName>style.visibility</p:attrName>
                                        </p:attrNameLst>
                                      </p:cBhvr>
                                      <p:to>
                                        <p:strVal val="visible"/>
                                      </p:to>
                                    </p:set>
                                    <p:anim calcmode="lin" valueType="num">
                                      <p:cBhvr>
                                        <p:cTn id="64" dur="300" fill="hold"/>
                                        <p:tgtEl>
                                          <p:spTgt spid="93"/>
                                        </p:tgtEl>
                                        <p:attrNameLst>
                                          <p:attrName>ppt_w</p:attrName>
                                        </p:attrNameLst>
                                      </p:cBhvr>
                                      <p:tavLst>
                                        <p:tav tm="0">
                                          <p:val>
                                            <p:fltVal val="0"/>
                                          </p:val>
                                        </p:tav>
                                        <p:tav tm="100000">
                                          <p:val>
                                            <p:strVal val="#ppt_w"/>
                                          </p:val>
                                        </p:tav>
                                      </p:tavLst>
                                    </p:anim>
                                    <p:anim calcmode="lin" valueType="num">
                                      <p:cBhvr>
                                        <p:cTn id="65" dur="300" fill="hold"/>
                                        <p:tgtEl>
                                          <p:spTgt spid="93"/>
                                        </p:tgtEl>
                                        <p:attrNameLst>
                                          <p:attrName>ppt_h</p:attrName>
                                        </p:attrNameLst>
                                      </p:cBhvr>
                                      <p:tavLst>
                                        <p:tav tm="0">
                                          <p:val>
                                            <p:fltVal val="0"/>
                                          </p:val>
                                        </p:tav>
                                        <p:tav tm="100000">
                                          <p:val>
                                            <p:strVal val="#ppt_h"/>
                                          </p:val>
                                        </p:tav>
                                      </p:tavLst>
                                    </p:anim>
                                    <p:anim calcmode="lin" valueType="num">
                                      <p:cBhvr>
                                        <p:cTn id="66" dur="300" fill="hold"/>
                                        <p:tgtEl>
                                          <p:spTgt spid="93"/>
                                        </p:tgtEl>
                                        <p:attrNameLst>
                                          <p:attrName>style.rotation</p:attrName>
                                        </p:attrNameLst>
                                      </p:cBhvr>
                                      <p:tavLst>
                                        <p:tav tm="0">
                                          <p:val>
                                            <p:fltVal val="90"/>
                                          </p:val>
                                        </p:tav>
                                        <p:tav tm="100000">
                                          <p:val>
                                            <p:fltVal val="0"/>
                                          </p:val>
                                        </p:tav>
                                      </p:tavLst>
                                    </p:anim>
                                    <p:animEffect transition="in" filter="fade">
                                      <p:cBhvr>
                                        <p:cTn id="67" dur="300"/>
                                        <p:tgtEl>
                                          <p:spTgt spid="93"/>
                                        </p:tgtEl>
                                      </p:cBhvr>
                                    </p:animEffect>
                                  </p:childTnLst>
                                </p:cTn>
                              </p:par>
                            </p:childTnLst>
                          </p:cTn>
                        </p:par>
                        <p:par>
                          <p:cTn id="68" fill="hold">
                            <p:stCondLst>
                              <p:cond delay="3500"/>
                            </p:stCondLst>
                            <p:childTnLst>
                              <p:par>
                                <p:cTn id="69" presetID="22" presetClass="entr" presetSubtype="8" fill="hold" grpId="0" nodeType="after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wipe(left)">
                                      <p:cBhvr>
                                        <p:cTn id="71" dur="500"/>
                                        <p:tgtEl>
                                          <p:spTgt spid="81"/>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wipe(left)">
                                      <p:cBhvr>
                                        <p:cTn id="74" dur="500"/>
                                        <p:tgtEl>
                                          <p:spTgt spid="87"/>
                                        </p:tgtEl>
                                      </p:cBhvr>
                                    </p:animEffect>
                                  </p:childTnLst>
                                </p:cTn>
                              </p:par>
                            </p:childTnLst>
                          </p:cTn>
                        </p:par>
                        <p:par>
                          <p:cTn id="75" fill="hold">
                            <p:stCondLst>
                              <p:cond delay="4000"/>
                            </p:stCondLst>
                            <p:childTnLst>
                              <p:par>
                                <p:cTn id="76" presetID="31" presetClass="entr" presetSubtype="0" fill="hold" grpId="0" nodeType="afterEffect">
                                  <p:stCondLst>
                                    <p:cond delay="0"/>
                                  </p:stCondLst>
                                  <p:childTnLst>
                                    <p:set>
                                      <p:cBhvr>
                                        <p:cTn id="77" dur="1" fill="hold">
                                          <p:stCondLst>
                                            <p:cond delay="0"/>
                                          </p:stCondLst>
                                        </p:cTn>
                                        <p:tgtEl>
                                          <p:spTgt spid="94"/>
                                        </p:tgtEl>
                                        <p:attrNameLst>
                                          <p:attrName>style.visibility</p:attrName>
                                        </p:attrNameLst>
                                      </p:cBhvr>
                                      <p:to>
                                        <p:strVal val="visible"/>
                                      </p:to>
                                    </p:set>
                                    <p:anim calcmode="lin" valueType="num">
                                      <p:cBhvr>
                                        <p:cTn id="78" dur="300" fill="hold"/>
                                        <p:tgtEl>
                                          <p:spTgt spid="94"/>
                                        </p:tgtEl>
                                        <p:attrNameLst>
                                          <p:attrName>ppt_w</p:attrName>
                                        </p:attrNameLst>
                                      </p:cBhvr>
                                      <p:tavLst>
                                        <p:tav tm="0">
                                          <p:val>
                                            <p:fltVal val="0"/>
                                          </p:val>
                                        </p:tav>
                                        <p:tav tm="100000">
                                          <p:val>
                                            <p:strVal val="#ppt_w"/>
                                          </p:val>
                                        </p:tav>
                                      </p:tavLst>
                                    </p:anim>
                                    <p:anim calcmode="lin" valueType="num">
                                      <p:cBhvr>
                                        <p:cTn id="79" dur="300" fill="hold"/>
                                        <p:tgtEl>
                                          <p:spTgt spid="94"/>
                                        </p:tgtEl>
                                        <p:attrNameLst>
                                          <p:attrName>ppt_h</p:attrName>
                                        </p:attrNameLst>
                                      </p:cBhvr>
                                      <p:tavLst>
                                        <p:tav tm="0">
                                          <p:val>
                                            <p:fltVal val="0"/>
                                          </p:val>
                                        </p:tav>
                                        <p:tav tm="100000">
                                          <p:val>
                                            <p:strVal val="#ppt_h"/>
                                          </p:val>
                                        </p:tav>
                                      </p:tavLst>
                                    </p:anim>
                                    <p:anim calcmode="lin" valueType="num">
                                      <p:cBhvr>
                                        <p:cTn id="80" dur="300" fill="hold"/>
                                        <p:tgtEl>
                                          <p:spTgt spid="94"/>
                                        </p:tgtEl>
                                        <p:attrNameLst>
                                          <p:attrName>style.rotation</p:attrName>
                                        </p:attrNameLst>
                                      </p:cBhvr>
                                      <p:tavLst>
                                        <p:tav tm="0">
                                          <p:val>
                                            <p:fltVal val="90"/>
                                          </p:val>
                                        </p:tav>
                                        <p:tav tm="100000">
                                          <p:val>
                                            <p:fltVal val="0"/>
                                          </p:val>
                                        </p:tav>
                                      </p:tavLst>
                                    </p:anim>
                                    <p:animEffect transition="in" filter="fade">
                                      <p:cBhvr>
                                        <p:cTn id="81" dur="300"/>
                                        <p:tgtEl>
                                          <p:spTgt spid="94"/>
                                        </p:tgtEl>
                                      </p:cBhvr>
                                    </p:animEffect>
                                  </p:childTnLst>
                                </p:cTn>
                              </p:par>
                            </p:childTnLst>
                          </p:cTn>
                        </p:par>
                        <p:par>
                          <p:cTn id="82" fill="hold">
                            <p:stCondLst>
                              <p:cond delay="4500"/>
                            </p:stCondLst>
                            <p:childTnLst>
                              <p:par>
                                <p:cTn id="83" presetID="22" presetClass="entr" presetSubtype="8" fill="hold" grpId="0" nodeType="afterEffect">
                                  <p:stCondLst>
                                    <p:cond delay="0"/>
                                  </p:stCondLst>
                                  <p:childTnLst>
                                    <p:set>
                                      <p:cBhvr>
                                        <p:cTn id="84" dur="1" fill="hold">
                                          <p:stCondLst>
                                            <p:cond delay="0"/>
                                          </p:stCondLst>
                                        </p:cTn>
                                        <p:tgtEl>
                                          <p:spTgt spid="88"/>
                                        </p:tgtEl>
                                        <p:attrNameLst>
                                          <p:attrName>style.visibility</p:attrName>
                                        </p:attrNameLst>
                                      </p:cBhvr>
                                      <p:to>
                                        <p:strVal val="visible"/>
                                      </p:to>
                                    </p:set>
                                    <p:animEffect transition="in" filter="wipe(left)">
                                      <p:cBhvr>
                                        <p:cTn id="85" dur="500"/>
                                        <p:tgtEl>
                                          <p:spTgt spid="8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ipe(left)">
                                      <p:cBhvr>
                                        <p:cTn id="88" dur="500"/>
                                        <p:tgtEl>
                                          <p:spTgt spid="82"/>
                                        </p:tgtEl>
                                      </p:cBhvr>
                                    </p:animEffect>
                                  </p:childTnLst>
                                </p:cTn>
                              </p:par>
                            </p:childTnLst>
                          </p:cTn>
                        </p:par>
                        <p:par>
                          <p:cTn id="89" fill="hold">
                            <p:stCondLst>
                              <p:cond delay="5000"/>
                            </p:stCondLst>
                            <p:childTnLst>
                              <p:par>
                                <p:cTn id="90" presetID="31" presetClass="entr" presetSubtype="0" fill="hold" grpId="0" nodeType="afterEffect">
                                  <p:stCondLst>
                                    <p:cond delay="0"/>
                                  </p:stCondLst>
                                  <p:childTnLst>
                                    <p:set>
                                      <p:cBhvr>
                                        <p:cTn id="91" dur="1" fill="hold">
                                          <p:stCondLst>
                                            <p:cond delay="0"/>
                                          </p:stCondLst>
                                        </p:cTn>
                                        <p:tgtEl>
                                          <p:spTgt spid="95"/>
                                        </p:tgtEl>
                                        <p:attrNameLst>
                                          <p:attrName>style.visibility</p:attrName>
                                        </p:attrNameLst>
                                      </p:cBhvr>
                                      <p:to>
                                        <p:strVal val="visible"/>
                                      </p:to>
                                    </p:set>
                                    <p:anim calcmode="lin" valueType="num">
                                      <p:cBhvr>
                                        <p:cTn id="92" dur="300" fill="hold"/>
                                        <p:tgtEl>
                                          <p:spTgt spid="95"/>
                                        </p:tgtEl>
                                        <p:attrNameLst>
                                          <p:attrName>ppt_w</p:attrName>
                                        </p:attrNameLst>
                                      </p:cBhvr>
                                      <p:tavLst>
                                        <p:tav tm="0">
                                          <p:val>
                                            <p:fltVal val="0"/>
                                          </p:val>
                                        </p:tav>
                                        <p:tav tm="100000">
                                          <p:val>
                                            <p:strVal val="#ppt_w"/>
                                          </p:val>
                                        </p:tav>
                                      </p:tavLst>
                                    </p:anim>
                                    <p:anim calcmode="lin" valueType="num">
                                      <p:cBhvr>
                                        <p:cTn id="93" dur="300" fill="hold"/>
                                        <p:tgtEl>
                                          <p:spTgt spid="95"/>
                                        </p:tgtEl>
                                        <p:attrNameLst>
                                          <p:attrName>ppt_h</p:attrName>
                                        </p:attrNameLst>
                                      </p:cBhvr>
                                      <p:tavLst>
                                        <p:tav tm="0">
                                          <p:val>
                                            <p:fltVal val="0"/>
                                          </p:val>
                                        </p:tav>
                                        <p:tav tm="100000">
                                          <p:val>
                                            <p:strVal val="#ppt_h"/>
                                          </p:val>
                                        </p:tav>
                                      </p:tavLst>
                                    </p:anim>
                                    <p:anim calcmode="lin" valueType="num">
                                      <p:cBhvr>
                                        <p:cTn id="94" dur="300" fill="hold"/>
                                        <p:tgtEl>
                                          <p:spTgt spid="95"/>
                                        </p:tgtEl>
                                        <p:attrNameLst>
                                          <p:attrName>style.rotation</p:attrName>
                                        </p:attrNameLst>
                                      </p:cBhvr>
                                      <p:tavLst>
                                        <p:tav tm="0">
                                          <p:val>
                                            <p:fltVal val="90"/>
                                          </p:val>
                                        </p:tav>
                                        <p:tav tm="100000">
                                          <p:val>
                                            <p:fltVal val="0"/>
                                          </p:val>
                                        </p:tav>
                                      </p:tavLst>
                                    </p:anim>
                                    <p:animEffect transition="in" filter="fade">
                                      <p:cBhvr>
                                        <p:cTn id="95" dur="300"/>
                                        <p:tgtEl>
                                          <p:spTgt spid="95"/>
                                        </p:tgtEl>
                                      </p:cBhvr>
                                    </p:animEffect>
                                  </p:childTnLst>
                                </p:cTn>
                              </p:par>
                            </p:childTnLst>
                          </p:cTn>
                        </p:par>
                        <p:par>
                          <p:cTn id="96" fill="hold">
                            <p:stCondLst>
                              <p:cond delay="5500"/>
                            </p:stCondLst>
                            <p:childTnLst>
                              <p:par>
                                <p:cTn id="97" presetID="22" presetClass="entr" presetSubtype="8" fill="hold" grpId="0" nodeType="afterEffect">
                                  <p:stCondLst>
                                    <p:cond delay="0"/>
                                  </p:stCondLst>
                                  <p:childTnLst>
                                    <p:set>
                                      <p:cBhvr>
                                        <p:cTn id="98" dur="1" fill="hold">
                                          <p:stCondLst>
                                            <p:cond delay="0"/>
                                          </p:stCondLst>
                                        </p:cTn>
                                        <p:tgtEl>
                                          <p:spTgt spid="89"/>
                                        </p:tgtEl>
                                        <p:attrNameLst>
                                          <p:attrName>style.visibility</p:attrName>
                                        </p:attrNameLst>
                                      </p:cBhvr>
                                      <p:to>
                                        <p:strVal val="visible"/>
                                      </p:to>
                                    </p:set>
                                    <p:animEffect transition="in" filter="wipe(left)">
                                      <p:cBhvr>
                                        <p:cTn id="99" dur="500"/>
                                        <p:tgtEl>
                                          <p:spTgt spid="89"/>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500"/>
                                        <p:tgtEl>
                                          <p:spTgt spid="83"/>
                                        </p:tgtEl>
                                      </p:cBhvr>
                                    </p:animEffect>
                                  </p:childTnLst>
                                </p:cTn>
                              </p:par>
                            </p:childTnLst>
                          </p:cTn>
                        </p:par>
                        <p:par>
                          <p:cTn id="103" fill="hold">
                            <p:stCondLst>
                              <p:cond delay="6000"/>
                            </p:stCondLst>
                            <p:childTnLst>
                              <p:par>
                                <p:cTn id="104" presetID="31" presetClass="entr" presetSubtype="0" fill="hold" grpId="0" nodeType="afterEffect">
                                  <p:stCondLst>
                                    <p:cond delay="0"/>
                                  </p:stCondLst>
                                  <p:childTnLst>
                                    <p:set>
                                      <p:cBhvr>
                                        <p:cTn id="105" dur="1" fill="hold">
                                          <p:stCondLst>
                                            <p:cond delay="0"/>
                                          </p:stCondLst>
                                        </p:cTn>
                                        <p:tgtEl>
                                          <p:spTgt spid="96"/>
                                        </p:tgtEl>
                                        <p:attrNameLst>
                                          <p:attrName>style.visibility</p:attrName>
                                        </p:attrNameLst>
                                      </p:cBhvr>
                                      <p:to>
                                        <p:strVal val="visible"/>
                                      </p:to>
                                    </p:set>
                                    <p:anim calcmode="lin" valueType="num">
                                      <p:cBhvr>
                                        <p:cTn id="106" dur="300" fill="hold"/>
                                        <p:tgtEl>
                                          <p:spTgt spid="96"/>
                                        </p:tgtEl>
                                        <p:attrNameLst>
                                          <p:attrName>ppt_w</p:attrName>
                                        </p:attrNameLst>
                                      </p:cBhvr>
                                      <p:tavLst>
                                        <p:tav tm="0">
                                          <p:val>
                                            <p:fltVal val="0"/>
                                          </p:val>
                                        </p:tav>
                                        <p:tav tm="100000">
                                          <p:val>
                                            <p:strVal val="#ppt_w"/>
                                          </p:val>
                                        </p:tav>
                                      </p:tavLst>
                                    </p:anim>
                                    <p:anim calcmode="lin" valueType="num">
                                      <p:cBhvr>
                                        <p:cTn id="107" dur="300" fill="hold"/>
                                        <p:tgtEl>
                                          <p:spTgt spid="96"/>
                                        </p:tgtEl>
                                        <p:attrNameLst>
                                          <p:attrName>ppt_h</p:attrName>
                                        </p:attrNameLst>
                                      </p:cBhvr>
                                      <p:tavLst>
                                        <p:tav tm="0">
                                          <p:val>
                                            <p:fltVal val="0"/>
                                          </p:val>
                                        </p:tav>
                                        <p:tav tm="100000">
                                          <p:val>
                                            <p:strVal val="#ppt_h"/>
                                          </p:val>
                                        </p:tav>
                                      </p:tavLst>
                                    </p:anim>
                                    <p:anim calcmode="lin" valueType="num">
                                      <p:cBhvr>
                                        <p:cTn id="108" dur="300" fill="hold"/>
                                        <p:tgtEl>
                                          <p:spTgt spid="96"/>
                                        </p:tgtEl>
                                        <p:attrNameLst>
                                          <p:attrName>style.rotation</p:attrName>
                                        </p:attrNameLst>
                                      </p:cBhvr>
                                      <p:tavLst>
                                        <p:tav tm="0">
                                          <p:val>
                                            <p:fltVal val="90"/>
                                          </p:val>
                                        </p:tav>
                                        <p:tav tm="100000">
                                          <p:val>
                                            <p:fltVal val="0"/>
                                          </p:val>
                                        </p:tav>
                                      </p:tavLst>
                                    </p:anim>
                                    <p:animEffect transition="in" filter="fade">
                                      <p:cBhvr>
                                        <p:cTn id="109" dur="300"/>
                                        <p:tgtEl>
                                          <p:spTgt spid="96"/>
                                        </p:tgtEl>
                                      </p:cBhvr>
                                    </p:animEffect>
                                  </p:childTnLst>
                                </p:cTn>
                              </p:par>
                            </p:childTnLst>
                          </p:cTn>
                        </p:par>
                        <p:par>
                          <p:cTn id="110" fill="hold">
                            <p:stCondLst>
                              <p:cond delay="6500"/>
                            </p:stCondLst>
                            <p:childTnLst>
                              <p:par>
                                <p:cTn id="111" presetID="22" presetClass="entr" presetSubtype="8" fill="hold" grpId="0" nodeType="afterEffect">
                                  <p:stCondLst>
                                    <p:cond delay="0"/>
                                  </p:stCondLst>
                                  <p:childTnLst>
                                    <p:set>
                                      <p:cBhvr>
                                        <p:cTn id="112" dur="1" fill="hold">
                                          <p:stCondLst>
                                            <p:cond delay="0"/>
                                          </p:stCondLst>
                                        </p:cTn>
                                        <p:tgtEl>
                                          <p:spTgt spid="90"/>
                                        </p:tgtEl>
                                        <p:attrNameLst>
                                          <p:attrName>style.visibility</p:attrName>
                                        </p:attrNameLst>
                                      </p:cBhvr>
                                      <p:to>
                                        <p:strVal val="visible"/>
                                      </p:to>
                                    </p:set>
                                    <p:animEffect transition="in" filter="wipe(left)">
                                      <p:cBhvr>
                                        <p:cTn id="113" dur="500"/>
                                        <p:tgtEl>
                                          <p:spTgt spid="90"/>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wipe(left)">
                                      <p:cBhvr>
                                        <p:cTn id="116" dur="500"/>
                                        <p:tgtEl>
                                          <p:spTgt spid="84"/>
                                        </p:tgtEl>
                                      </p:cBhvr>
                                    </p:animEffect>
                                  </p:childTnLst>
                                </p:cTn>
                              </p:par>
                            </p:childTnLst>
                          </p:cTn>
                        </p:par>
                        <p:par>
                          <p:cTn id="117" fill="hold">
                            <p:stCondLst>
                              <p:cond delay="7000"/>
                            </p:stCondLst>
                            <p:childTnLst>
                              <p:par>
                                <p:cTn id="118" presetID="31" presetClass="entr" presetSubtype="0" fill="hold" grpId="0" nodeType="afterEffect">
                                  <p:stCondLst>
                                    <p:cond delay="0"/>
                                  </p:stCondLst>
                                  <p:childTnLst>
                                    <p:set>
                                      <p:cBhvr>
                                        <p:cTn id="119" dur="1" fill="hold">
                                          <p:stCondLst>
                                            <p:cond delay="0"/>
                                          </p:stCondLst>
                                        </p:cTn>
                                        <p:tgtEl>
                                          <p:spTgt spid="97"/>
                                        </p:tgtEl>
                                        <p:attrNameLst>
                                          <p:attrName>style.visibility</p:attrName>
                                        </p:attrNameLst>
                                      </p:cBhvr>
                                      <p:to>
                                        <p:strVal val="visible"/>
                                      </p:to>
                                    </p:set>
                                    <p:anim calcmode="lin" valueType="num">
                                      <p:cBhvr>
                                        <p:cTn id="120" dur="300" fill="hold"/>
                                        <p:tgtEl>
                                          <p:spTgt spid="97"/>
                                        </p:tgtEl>
                                        <p:attrNameLst>
                                          <p:attrName>ppt_w</p:attrName>
                                        </p:attrNameLst>
                                      </p:cBhvr>
                                      <p:tavLst>
                                        <p:tav tm="0">
                                          <p:val>
                                            <p:fltVal val="0"/>
                                          </p:val>
                                        </p:tav>
                                        <p:tav tm="100000">
                                          <p:val>
                                            <p:strVal val="#ppt_w"/>
                                          </p:val>
                                        </p:tav>
                                      </p:tavLst>
                                    </p:anim>
                                    <p:anim calcmode="lin" valueType="num">
                                      <p:cBhvr>
                                        <p:cTn id="121" dur="300" fill="hold"/>
                                        <p:tgtEl>
                                          <p:spTgt spid="97"/>
                                        </p:tgtEl>
                                        <p:attrNameLst>
                                          <p:attrName>ppt_h</p:attrName>
                                        </p:attrNameLst>
                                      </p:cBhvr>
                                      <p:tavLst>
                                        <p:tav tm="0">
                                          <p:val>
                                            <p:fltVal val="0"/>
                                          </p:val>
                                        </p:tav>
                                        <p:tav tm="100000">
                                          <p:val>
                                            <p:strVal val="#ppt_h"/>
                                          </p:val>
                                        </p:tav>
                                      </p:tavLst>
                                    </p:anim>
                                    <p:anim calcmode="lin" valueType="num">
                                      <p:cBhvr>
                                        <p:cTn id="122" dur="300" fill="hold"/>
                                        <p:tgtEl>
                                          <p:spTgt spid="97"/>
                                        </p:tgtEl>
                                        <p:attrNameLst>
                                          <p:attrName>style.rotation</p:attrName>
                                        </p:attrNameLst>
                                      </p:cBhvr>
                                      <p:tavLst>
                                        <p:tav tm="0">
                                          <p:val>
                                            <p:fltVal val="90"/>
                                          </p:val>
                                        </p:tav>
                                        <p:tav tm="100000">
                                          <p:val>
                                            <p:fltVal val="0"/>
                                          </p:val>
                                        </p:tav>
                                      </p:tavLst>
                                    </p:anim>
                                    <p:animEffect transition="in" filter="fade">
                                      <p:cBhvr>
                                        <p:cTn id="123" dur="300"/>
                                        <p:tgtEl>
                                          <p:spTgt spid="97"/>
                                        </p:tgtEl>
                                      </p:cBhvr>
                                    </p:animEffect>
                                  </p:childTnLst>
                                </p:cTn>
                              </p:par>
                            </p:childTnLst>
                          </p:cTn>
                        </p:par>
                        <p:par>
                          <p:cTn id="124" fill="hold">
                            <p:stCondLst>
                              <p:cond delay="7500"/>
                            </p:stCondLst>
                            <p:childTnLst>
                              <p:par>
                                <p:cTn id="125" presetID="22" presetClass="entr" presetSubtype="8" fill="hold" grpId="0" nodeType="afterEffect">
                                  <p:stCondLst>
                                    <p:cond delay="0"/>
                                  </p:stCondLst>
                                  <p:childTnLst>
                                    <p:set>
                                      <p:cBhvr>
                                        <p:cTn id="126" dur="1" fill="hold">
                                          <p:stCondLst>
                                            <p:cond delay="0"/>
                                          </p:stCondLst>
                                        </p:cTn>
                                        <p:tgtEl>
                                          <p:spTgt spid="91"/>
                                        </p:tgtEl>
                                        <p:attrNameLst>
                                          <p:attrName>style.visibility</p:attrName>
                                        </p:attrNameLst>
                                      </p:cBhvr>
                                      <p:to>
                                        <p:strVal val="visible"/>
                                      </p:to>
                                    </p:set>
                                    <p:animEffect transition="in" filter="wipe(left)">
                                      <p:cBhvr>
                                        <p:cTn id="127" dur="500"/>
                                        <p:tgtEl>
                                          <p:spTgt spid="91"/>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85"/>
                                        </p:tgtEl>
                                        <p:attrNameLst>
                                          <p:attrName>style.visibility</p:attrName>
                                        </p:attrNameLst>
                                      </p:cBhvr>
                                      <p:to>
                                        <p:strVal val="visible"/>
                                      </p:to>
                                    </p:set>
                                    <p:animEffect transition="in" filter="wipe(left)">
                                      <p:cBhvr>
                                        <p:cTn id="130" dur="500"/>
                                        <p:tgtEl>
                                          <p:spTgt spid="85"/>
                                        </p:tgtEl>
                                      </p:cBhvr>
                                    </p:animEffect>
                                  </p:childTnLst>
                                </p:cTn>
                              </p:par>
                            </p:childTnLst>
                          </p:cTn>
                        </p:par>
                        <p:par>
                          <p:cTn id="131" fill="hold">
                            <p:stCondLst>
                              <p:cond delay="8000"/>
                            </p:stCondLst>
                            <p:childTnLst>
                              <p:par>
                                <p:cTn id="132" presetID="31" presetClass="entr" presetSubtype="0" fill="hold" grpId="0" nodeType="afterEffect">
                                  <p:stCondLst>
                                    <p:cond delay="0"/>
                                  </p:stCondLst>
                                  <p:childTnLst>
                                    <p:set>
                                      <p:cBhvr>
                                        <p:cTn id="133" dur="1" fill="hold">
                                          <p:stCondLst>
                                            <p:cond delay="0"/>
                                          </p:stCondLst>
                                        </p:cTn>
                                        <p:tgtEl>
                                          <p:spTgt spid="98"/>
                                        </p:tgtEl>
                                        <p:attrNameLst>
                                          <p:attrName>style.visibility</p:attrName>
                                        </p:attrNameLst>
                                      </p:cBhvr>
                                      <p:to>
                                        <p:strVal val="visible"/>
                                      </p:to>
                                    </p:set>
                                    <p:anim calcmode="lin" valueType="num">
                                      <p:cBhvr>
                                        <p:cTn id="134" dur="300" fill="hold"/>
                                        <p:tgtEl>
                                          <p:spTgt spid="98"/>
                                        </p:tgtEl>
                                        <p:attrNameLst>
                                          <p:attrName>ppt_w</p:attrName>
                                        </p:attrNameLst>
                                      </p:cBhvr>
                                      <p:tavLst>
                                        <p:tav tm="0">
                                          <p:val>
                                            <p:fltVal val="0"/>
                                          </p:val>
                                        </p:tav>
                                        <p:tav tm="100000">
                                          <p:val>
                                            <p:strVal val="#ppt_w"/>
                                          </p:val>
                                        </p:tav>
                                      </p:tavLst>
                                    </p:anim>
                                    <p:anim calcmode="lin" valueType="num">
                                      <p:cBhvr>
                                        <p:cTn id="135" dur="300" fill="hold"/>
                                        <p:tgtEl>
                                          <p:spTgt spid="98"/>
                                        </p:tgtEl>
                                        <p:attrNameLst>
                                          <p:attrName>ppt_h</p:attrName>
                                        </p:attrNameLst>
                                      </p:cBhvr>
                                      <p:tavLst>
                                        <p:tav tm="0">
                                          <p:val>
                                            <p:fltVal val="0"/>
                                          </p:val>
                                        </p:tav>
                                        <p:tav tm="100000">
                                          <p:val>
                                            <p:strVal val="#ppt_h"/>
                                          </p:val>
                                        </p:tav>
                                      </p:tavLst>
                                    </p:anim>
                                    <p:anim calcmode="lin" valueType="num">
                                      <p:cBhvr>
                                        <p:cTn id="136" dur="300" fill="hold"/>
                                        <p:tgtEl>
                                          <p:spTgt spid="98"/>
                                        </p:tgtEl>
                                        <p:attrNameLst>
                                          <p:attrName>style.rotation</p:attrName>
                                        </p:attrNameLst>
                                      </p:cBhvr>
                                      <p:tavLst>
                                        <p:tav tm="0">
                                          <p:val>
                                            <p:fltVal val="90"/>
                                          </p:val>
                                        </p:tav>
                                        <p:tav tm="100000">
                                          <p:val>
                                            <p:fltVal val="0"/>
                                          </p:val>
                                        </p:tav>
                                      </p:tavLst>
                                    </p:anim>
                                    <p:animEffect transition="in" filter="fade">
                                      <p:cBhvr>
                                        <p:cTn id="137" dur="300"/>
                                        <p:tgtEl>
                                          <p:spTgt spid="98"/>
                                        </p:tgtEl>
                                      </p:cBhvr>
                                    </p:animEffect>
                                  </p:childTnLst>
                                </p:cTn>
                              </p:par>
                            </p:childTnLst>
                          </p:cTn>
                        </p:par>
                        <p:par>
                          <p:cTn id="138" fill="hold">
                            <p:stCondLst>
                              <p:cond delay="8500"/>
                            </p:stCondLst>
                            <p:childTnLst>
                              <p:par>
                                <p:cTn id="139" presetID="22" presetClass="entr" presetSubtype="8" fill="hold" grpId="0" nodeType="afterEffect">
                                  <p:stCondLst>
                                    <p:cond delay="0"/>
                                  </p:stCondLst>
                                  <p:childTnLst>
                                    <p:set>
                                      <p:cBhvr>
                                        <p:cTn id="140" dur="1" fill="hold">
                                          <p:stCondLst>
                                            <p:cond delay="0"/>
                                          </p:stCondLst>
                                        </p:cTn>
                                        <p:tgtEl>
                                          <p:spTgt spid="92"/>
                                        </p:tgtEl>
                                        <p:attrNameLst>
                                          <p:attrName>style.visibility</p:attrName>
                                        </p:attrNameLst>
                                      </p:cBhvr>
                                      <p:to>
                                        <p:strVal val="visible"/>
                                      </p:to>
                                    </p:set>
                                    <p:animEffect transition="in" filter="wipe(left)">
                                      <p:cBhvr>
                                        <p:cTn id="141" dur="500"/>
                                        <p:tgtEl>
                                          <p:spTgt spid="92"/>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86"/>
                                        </p:tgtEl>
                                        <p:attrNameLst>
                                          <p:attrName>style.visibility</p:attrName>
                                        </p:attrNameLst>
                                      </p:cBhvr>
                                      <p:to>
                                        <p:strVal val="visible"/>
                                      </p:to>
                                    </p:set>
                                    <p:animEffect transition="in" filter="wipe(left)">
                                      <p:cBhvr>
                                        <p:cTn id="144" dur="500"/>
                                        <p:tgtEl>
                                          <p:spTgt spid="86"/>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2"/>
                                        </p:tgtEl>
                                        <p:attrNameLst>
                                          <p:attrName>style.visibility</p:attrName>
                                        </p:attrNameLst>
                                      </p:cBhvr>
                                      <p:to>
                                        <p:strVal val="visible"/>
                                      </p:to>
                                    </p:set>
                                    <p:animEffect transition="in" filter="fade">
                                      <p:cBhvr>
                                        <p:cTn id="149" dur="500"/>
                                        <p:tgtEl>
                                          <p:spTgt spid="2"/>
                                        </p:tgtEl>
                                      </p:cBhvr>
                                    </p:animEffect>
                                  </p:childTnLst>
                                </p:cTn>
                              </p:par>
                              <p:par>
                                <p:cTn id="150" presetID="56" presetClass="path" presetSubtype="0" accel="50000" decel="50000" fill="hold" grpId="1" nodeType="withEffect">
                                  <p:stCondLst>
                                    <p:cond delay="0"/>
                                  </p:stCondLst>
                                  <p:childTnLst>
                                    <p:animMotion origin="layout" path="M -0.05793 0.11273 L -9.06014E-7 2.96296E-6 " pathEditMode="relative" rAng="0" ptsTypes="AA">
                                      <p:cBhvr>
                                        <p:cTn id="151" dur="2000" fill="hold"/>
                                        <p:tgtEl>
                                          <p:spTgt spid="2"/>
                                        </p:tgtEl>
                                        <p:attrNameLst>
                                          <p:attrName>ppt_x</p:attrName>
                                          <p:attrName>ppt_y</p:attrName>
                                        </p:attrNameLst>
                                      </p:cBhvr>
                                      <p:rCtr x="2890" y="-5648"/>
                                    </p:animMotion>
                                  </p:childTnLst>
                                </p:cTn>
                              </p:par>
                            </p:childTnLst>
                          </p:cTn>
                        </p:par>
                        <p:par>
                          <p:cTn id="152" fill="hold">
                            <p:stCondLst>
                              <p:cond delay="500"/>
                            </p:stCondLst>
                            <p:childTnLst>
                              <p:par>
                                <p:cTn id="153" presetID="26" presetClass="emph" presetSubtype="0" repeatCount="2000" fill="hold" grpId="2" nodeType="afterEffect">
                                  <p:stCondLst>
                                    <p:cond delay="0"/>
                                  </p:stCondLst>
                                  <p:childTnLst>
                                    <p:animEffect transition="out" filter="fade">
                                      <p:cBhvr>
                                        <p:cTn id="154" dur="500" tmFilter="0, 0; .2, .5; .8, .5; 1, 0"/>
                                        <p:tgtEl>
                                          <p:spTgt spid="75"/>
                                        </p:tgtEl>
                                      </p:cBhvr>
                                    </p:animEffect>
                                    <p:animScale>
                                      <p:cBhvr>
                                        <p:cTn id="155" dur="250" autoRev="1" fill="hold"/>
                                        <p:tgtEl>
                                          <p:spTgt spid="75"/>
                                        </p:tgtEl>
                                      </p:cBhvr>
                                      <p:by x="105000" y="105000"/>
                                    </p:animScale>
                                  </p:childTnLst>
                                </p:cTn>
                              </p:par>
                              <p:par>
                                <p:cTn id="156" presetID="26" presetClass="emph" presetSubtype="0" repeatCount="2000" fill="hold" grpId="1" nodeType="withEffect">
                                  <p:stCondLst>
                                    <p:cond delay="0"/>
                                  </p:stCondLst>
                                  <p:childTnLst>
                                    <p:animEffect transition="out" filter="fade">
                                      <p:cBhvr>
                                        <p:cTn id="157" dur="500" tmFilter="0, 0; .2, .5; .8, .5; 1, 0"/>
                                        <p:tgtEl>
                                          <p:spTgt spid="81"/>
                                        </p:tgtEl>
                                      </p:cBhvr>
                                    </p:animEffect>
                                    <p:animScale>
                                      <p:cBhvr>
                                        <p:cTn id="158" dur="250" autoRev="1" fill="hold"/>
                                        <p:tgtEl>
                                          <p:spTgt spid="81"/>
                                        </p:tgtEl>
                                      </p:cBhvr>
                                      <p:by x="105000" y="105000"/>
                                    </p:animScale>
                                  </p:childTnLst>
                                </p:cTn>
                              </p:par>
                              <p:par>
                                <p:cTn id="159" presetID="26" presetClass="emph" presetSubtype="0" repeatCount="2000" fill="hold" grpId="1" nodeType="withEffect">
                                  <p:stCondLst>
                                    <p:cond delay="0"/>
                                  </p:stCondLst>
                                  <p:childTnLst>
                                    <p:animEffect transition="out" filter="fade">
                                      <p:cBhvr>
                                        <p:cTn id="160" dur="500" tmFilter="0, 0; .2, .5; .8, .5; 1, 0"/>
                                        <p:tgtEl>
                                          <p:spTgt spid="87"/>
                                        </p:tgtEl>
                                      </p:cBhvr>
                                    </p:animEffect>
                                    <p:animScale>
                                      <p:cBhvr>
                                        <p:cTn id="161" dur="250" autoRev="1" fill="hold"/>
                                        <p:tgtEl>
                                          <p:spTgt spid="8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75" grpId="0" animBg="1"/>
      <p:bldP spid="75" grpId="1" animBg="1"/>
      <p:bldP spid="75" grpId="2"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3" grpId="0" animBg="1"/>
      <p:bldP spid="84" grpId="0" animBg="1"/>
      <p:bldP spid="85" grpId="0" animBg="1"/>
      <p:bldP spid="86" grpId="0" animBg="1"/>
      <p:bldP spid="87" grpId="0"/>
      <p:bldP spid="87" grpId="1"/>
      <p:bldP spid="88" grpId="0"/>
      <p:bldP spid="89" grpId="0"/>
      <p:bldP spid="90" grpId="0"/>
      <p:bldP spid="91" grpId="0"/>
      <p:bldP spid="92" grpId="0"/>
      <p:bldP spid="93" grpId="0"/>
      <p:bldP spid="94" grpId="0"/>
      <p:bldP spid="95" grpId="0"/>
      <p:bldP spid="96" grpId="0"/>
      <p:bldP spid="97" grpId="0"/>
      <p:bldP spid="98" grpId="0"/>
      <p:bldP spid="99" grpId="0" animBg="1"/>
      <p:bldP spid="101" grpId="0"/>
      <p:bldP spid="10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3</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465705" y="5386070"/>
            <a:ext cx="9128125" cy="36830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（2）遍历其余的框，如果和当前最高分框的重叠面积(IOU)大于一定阈值，就将框删除。</a:t>
            </a:r>
            <a:endParaRPr lang="zh-CN" altLang="en-US">
              <a:solidFill>
                <a:schemeClr val="tx1"/>
              </a:solidFill>
              <a:uFillTx/>
              <a:ea typeface="微软雅黑" panose="020B0503020204020204" pitchFamily="34" charset="-122"/>
            </a:endParaRPr>
          </a:p>
        </p:txBody>
      </p:sp>
      <p:pic>
        <p:nvPicPr>
          <p:cNvPr id="3" name="图片 2" descr="20160930152407168"/>
          <p:cNvPicPr>
            <a:picLocks noChangeAspect="1"/>
          </p:cNvPicPr>
          <p:nvPr/>
        </p:nvPicPr>
        <p:blipFill>
          <a:blip r:embed="rId1"/>
          <a:stretch>
            <a:fillRect/>
          </a:stretch>
        </p:blipFill>
        <p:spPr>
          <a:xfrm>
            <a:off x="2578100" y="1380490"/>
            <a:ext cx="8301355" cy="371348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3</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465705" y="5386070"/>
            <a:ext cx="9128125" cy="119888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（3）从未处理的框中继续选一个得分最高的，重复上述过程。</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遍历完2000×20维矩阵所有列，即所有物体种类都做一遍非极大值抑制（</a:t>
            </a:r>
            <a:r>
              <a:rPr lang="en-US" altLang="zh-CN">
                <a:solidFill>
                  <a:schemeClr val="tx1"/>
                </a:solidFill>
                <a:uFillTx/>
                <a:ea typeface="微软雅黑" panose="020B0503020204020204" pitchFamily="34" charset="-122"/>
              </a:rPr>
              <a:t>NMS</a:t>
            </a:r>
            <a:r>
              <a:rPr lang="zh-CN" altLang="en-US">
                <a:solidFill>
                  <a:schemeClr val="tx1"/>
                </a:solidFill>
                <a:uFillTx/>
                <a:ea typeface="微软雅黑" panose="020B0503020204020204" pitchFamily="34" charset="-122"/>
              </a:rPr>
              <a:t>）。 </a:t>
            </a:r>
            <a:endParaRPr lang="zh-CN" altLang="en-US">
              <a:solidFill>
                <a:schemeClr val="tx1"/>
              </a:solidFill>
              <a:uFillTx/>
              <a:ea typeface="微软雅黑" panose="020B0503020204020204" pitchFamily="34" charset="-122"/>
            </a:endParaRPr>
          </a:p>
        </p:txBody>
      </p:sp>
      <p:pic>
        <p:nvPicPr>
          <p:cNvPr id="2" name="图片 1" descr="20160930144745652"/>
          <p:cNvPicPr>
            <a:picLocks noChangeAspect="1"/>
          </p:cNvPicPr>
          <p:nvPr/>
        </p:nvPicPr>
        <p:blipFill>
          <a:blip r:embed="rId1"/>
          <a:stretch>
            <a:fillRect/>
          </a:stretch>
        </p:blipFill>
        <p:spPr>
          <a:xfrm>
            <a:off x="2578100" y="1380490"/>
            <a:ext cx="8247380" cy="368935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4</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20160816125657990"/>
          <p:cNvPicPr>
            <a:picLocks noChangeAspect="1"/>
          </p:cNvPicPr>
          <p:nvPr/>
        </p:nvPicPr>
        <p:blipFill>
          <a:blip r:embed="rId1"/>
          <a:stretch>
            <a:fillRect/>
          </a:stretch>
        </p:blipFill>
        <p:spPr>
          <a:xfrm>
            <a:off x="3463290" y="1414780"/>
            <a:ext cx="5394325" cy="3630295"/>
          </a:xfrm>
          <a:prstGeom prst="rect">
            <a:avLst/>
          </a:prstGeom>
        </p:spPr>
      </p:pic>
      <p:sp>
        <p:nvSpPr>
          <p:cNvPr id="3" name="文本框 2"/>
          <p:cNvSpPr txBox="1"/>
          <p:nvPr/>
        </p:nvSpPr>
        <p:spPr>
          <a:xfrm>
            <a:off x="2581910" y="5045075"/>
            <a:ext cx="8114665" cy="120777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如上图所示，绿色框为实际标准的卡宴车辆框，即Ground Truth；黄色框为selective search算法得出的建议框，即Region Proposal。即使黄色框中物体被分类器识别为卡宴车辆，但是由于绿色框和黄色框IoU值并不大，所以最后的目标检测精度并不高。</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4</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403725" y="1717675"/>
            <a:ext cx="4001770" cy="384810"/>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边框回归（bounding-box regression)</a:t>
            </a:r>
            <a:endParaRPr lang="zh-CN" altLang="en-US">
              <a:solidFill>
                <a:schemeClr val="tx1"/>
              </a:solidFill>
              <a:uFillTx/>
              <a:ea typeface="微软雅黑" panose="020B0503020204020204" pitchFamily="34" charset="-122"/>
            </a:endParaRPr>
          </a:p>
        </p:txBody>
      </p:sp>
      <p:sp>
        <p:nvSpPr>
          <p:cNvPr id="3" name="文本框 2"/>
          <p:cNvSpPr txBox="1"/>
          <p:nvPr/>
        </p:nvSpPr>
        <p:spPr>
          <a:xfrm>
            <a:off x="3102610" y="2512695"/>
            <a:ext cx="7230745" cy="1753235"/>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b="1">
                <a:solidFill>
                  <a:schemeClr val="tx1"/>
                </a:solidFill>
                <a:uFillTx/>
                <a:ea typeface="微软雅黑" panose="020B0503020204020204" pitchFamily="34" charset="-122"/>
              </a:rPr>
              <a:t>边框回归是对region proposal进行纠正的线性回归算法</a:t>
            </a:r>
            <a:r>
              <a:rPr lang="zh-CN" altLang="en-US">
                <a:solidFill>
                  <a:schemeClr val="tx1"/>
                </a:solidFill>
                <a:uFillTx/>
                <a:ea typeface="微软雅黑" panose="020B0503020204020204" pitchFamily="34" charset="-122"/>
              </a:rPr>
              <a:t>，为了让region proposal提取到的窗口跟目标真实窗口更吻合。</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如果region proposal跟目标位置偏移较大，即便是分类正确了，但是由于IoU(region proposal与Ground Truth的窗口的交集比并集的比值)低于0.5，那么相当于目标还是没有检测到。</a:t>
            </a:r>
            <a:endParaRPr lang="zh-CN" altLang="en-US">
              <a:solidFill>
                <a:schemeClr val="tx1"/>
              </a:solidFill>
              <a:uFillTx/>
              <a:ea typeface="微软雅黑" panose="020B0503020204020204" pitchFamily="34" charset="-122"/>
            </a:endParaRPr>
          </a:p>
        </p:txBody>
      </p:sp>
      <p:sp>
        <p:nvSpPr>
          <p:cNvPr id="4" name="文本框 3"/>
          <p:cNvSpPr txBox="1"/>
          <p:nvPr/>
        </p:nvSpPr>
        <p:spPr>
          <a:xfrm>
            <a:off x="3102610" y="4720590"/>
            <a:ext cx="7520940" cy="922020"/>
          </a:xfrm>
          <a:prstGeom prst="rect">
            <a:avLst/>
          </a:prstGeom>
          <a:noFill/>
        </p:spPr>
        <p:txBody>
          <a:bodyPr wrap="square" rtlCol="0" anchor="t">
            <a:spAutoFit/>
          </a:bodyPr>
          <a:p>
            <a:r>
              <a:rPr lang="en-US" altLang="zh-CN">
                <a:solidFill>
                  <a:schemeClr val="tx1"/>
                </a:solidFill>
                <a:uFillTx/>
                <a:ea typeface="微软雅黑" panose="020B0503020204020204" pitchFamily="34" charset="-122"/>
                <a:sym typeface="+mn-ea"/>
              </a:rPr>
              <a:t>        </a:t>
            </a:r>
            <a:r>
              <a:rPr lang="zh-CN" altLang="en-US">
                <a:solidFill>
                  <a:schemeClr val="tx1"/>
                </a:solidFill>
                <a:uFillTx/>
                <a:ea typeface="微软雅黑" panose="020B0503020204020204" pitchFamily="34" charset="-122"/>
                <a:sym typeface="+mn-ea"/>
              </a:rPr>
              <a:t>采用回归器是为了对建议框进行校正，使得校正后的Region Proposal与selective search更接近， 以提高最终的检测精度。</a:t>
            </a:r>
            <a:endParaRPr lang="zh-CN" altLang="en-US">
              <a:solidFill>
                <a:schemeClr val="tx1"/>
              </a:solidFill>
              <a:uFillTx/>
              <a:ea typeface="微软雅黑" panose="020B0503020204020204" pitchFamily="34" charset="-122"/>
              <a:sym typeface="+mn-ea"/>
            </a:endParaRPr>
          </a:p>
          <a:p>
            <a:r>
              <a:rPr lang="zh-CN" altLang="en-US">
                <a:solidFill>
                  <a:schemeClr val="tx1"/>
                </a:solidFill>
                <a:uFillTx/>
                <a:ea typeface="微软雅黑" panose="020B0503020204020204" pitchFamily="34" charset="-122"/>
              </a:rPr>
              <a:t>        论文中采用bounding-box回归使mAP提高了3~4%。 </a:t>
            </a:r>
            <a:endParaRPr lang="zh-CN" altLang="en-US">
              <a:solidFill>
                <a:schemeClr val="tx1"/>
              </a:solidFill>
              <a:uFillTx/>
              <a:ea typeface="微软雅黑" panose="020B0503020204020204" pitchFamily="34" charset="-122"/>
            </a:endParaRPr>
          </a:p>
        </p:txBody>
      </p:sp>
      <p:sp>
        <p:nvSpPr>
          <p:cNvPr id="6" name="文本框 5"/>
          <p:cNvSpPr txBox="1"/>
          <p:nvPr/>
        </p:nvSpPr>
        <p:spPr>
          <a:xfrm>
            <a:off x="3409950" y="6097270"/>
            <a:ext cx="5461000" cy="384810"/>
          </a:xfrm>
          <a:prstGeom prst="rect">
            <a:avLst/>
          </a:prstGeom>
          <a:noFill/>
        </p:spPr>
        <p:txBody>
          <a:bodyPr wrap="none" rtlCol="0" anchor="t">
            <a:spAutoFit/>
          </a:bodyPr>
          <a:p>
            <a:pPr algn="l"/>
            <a:r>
              <a:rPr lang="zh-CN" altLang="en-US">
                <a:uFillTx/>
                <a:ea typeface="微软雅黑" panose="020B0503020204020204" pitchFamily="34" charset="-122"/>
                <a:sym typeface="+mn-ea"/>
              </a:rPr>
              <a:t>（mAP Mean Average Precision 评估检测的平均精度）</a:t>
            </a:r>
            <a:endParaRPr lang="zh-CN"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grayscl/>
          </a:blip>
          <a:srcRect/>
          <a:stretch>
            <a:fillRect/>
          </a:stretch>
        </a:blipFill>
        <a:effectLst/>
      </p:bgPr>
    </p:bg>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32035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算法步骤</a:t>
            </a:r>
            <a:r>
              <a:rPr lang="en-US" altLang="zh-CN" sz="2930" b="1" dirty="0">
                <a:solidFill>
                  <a:schemeClr val="tx1">
                    <a:lumMod val="95000"/>
                    <a:lumOff val="5000"/>
                  </a:schemeClr>
                </a:solidFill>
                <a:cs typeface="Arial" panose="020B0604020202020204" pitchFamily="34" charset="0"/>
                <a:sym typeface="Impact" panose="020B0806030902050204" pitchFamily="34" charset="0"/>
              </a:rPr>
              <a:t>4</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20160816125727170"/>
          <p:cNvPicPr>
            <a:picLocks noChangeAspect="1"/>
          </p:cNvPicPr>
          <p:nvPr/>
        </p:nvPicPr>
        <p:blipFill>
          <a:blip r:embed="rId2"/>
          <a:stretch>
            <a:fillRect/>
          </a:stretch>
        </p:blipFill>
        <p:spPr>
          <a:xfrm>
            <a:off x="1871980" y="2376170"/>
            <a:ext cx="3779520" cy="3504565"/>
          </a:xfrm>
          <a:prstGeom prst="rect">
            <a:avLst/>
          </a:prstGeom>
        </p:spPr>
      </p:pic>
      <p:sp>
        <p:nvSpPr>
          <p:cNvPr id="3" name="文本框 2"/>
          <p:cNvSpPr txBox="1"/>
          <p:nvPr/>
        </p:nvSpPr>
        <p:spPr>
          <a:xfrm>
            <a:off x="3052445" y="1626235"/>
            <a:ext cx="1490980" cy="384810"/>
          </a:xfrm>
          <a:prstGeom prst="rect">
            <a:avLst/>
          </a:prstGeom>
          <a:noFill/>
        </p:spPr>
        <p:txBody>
          <a:bodyPr wrap="square" rtlCol="0">
            <a:spAutoFit/>
          </a:bodyPr>
          <a:p>
            <a:r>
              <a:rPr lang="zh-CN" altLang="en-US">
                <a:solidFill>
                  <a:schemeClr val="tx1"/>
                </a:solidFill>
                <a:uFillTx/>
                <a:ea typeface="微软雅黑" panose="020B0503020204020204" pitchFamily="34" charset="-122"/>
              </a:rPr>
              <a:t>回归器设计</a:t>
            </a:r>
            <a:endParaRPr lang="zh-CN" altLang="en-US">
              <a:solidFill>
                <a:schemeClr val="tx1"/>
              </a:solidFill>
              <a:uFillTx/>
              <a:ea typeface="微软雅黑" panose="020B0503020204020204" pitchFamily="34" charset="-122"/>
            </a:endParaRPr>
          </a:p>
        </p:txBody>
      </p:sp>
      <p:sp>
        <p:nvSpPr>
          <p:cNvPr id="4" name="文本框 3"/>
          <p:cNvSpPr txBox="1"/>
          <p:nvPr/>
        </p:nvSpPr>
        <p:spPr>
          <a:xfrm>
            <a:off x="5927090" y="1496060"/>
            <a:ext cx="5521960" cy="175641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如左图，黄色框口P表示建议框Region Proposal，绿色窗口G表示实际框Ground Truth，红色窗口G^表示Region Proposal进行回归后的预测窗口，现在的目标是找到P到G^的线性变换（当Region Proposal与Ground Truth的IoU&gt;0.6时可以认为是线性变换），使得G^与G越相近，相当于用最小二乘法解决的线性回归问题。</a:t>
            </a:r>
            <a:endParaRPr lang="zh-CN" altLang="en-US">
              <a:solidFill>
                <a:schemeClr val="tx1"/>
              </a:solidFill>
              <a:uFillTx/>
              <a:ea typeface="微软雅黑" panose="020B0503020204020204" pitchFamily="34" charset="-122"/>
            </a:endParaRPr>
          </a:p>
        </p:txBody>
      </p:sp>
      <p:sp>
        <p:nvSpPr>
          <p:cNvPr id="5" name="文本框 4"/>
          <p:cNvSpPr txBox="1"/>
          <p:nvPr/>
        </p:nvSpPr>
        <p:spPr>
          <a:xfrm>
            <a:off x="5927090" y="3395980"/>
            <a:ext cx="5522595" cy="175641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定义P窗口的数学表达式：Pi=(Pix，Piy，Piw，Pih)，其中(Pix，Piy)表示第一个i窗口的中心点坐标，Piw，Pih分别为第i个窗口的宽和高；G窗口和</a:t>
            </a:r>
            <a:r>
              <a:rPr lang="en-US" altLang="zh-CN">
                <a:solidFill>
                  <a:schemeClr val="tx1"/>
                </a:solidFill>
                <a:uFillTx/>
                <a:ea typeface="微软雅黑" panose="020B0503020204020204" pitchFamily="34" charset="-122"/>
              </a:rPr>
              <a:t>G^</a:t>
            </a:r>
            <a:r>
              <a:rPr lang="zh-CN" altLang="en-US">
                <a:solidFill>
                  <a:schemeClr val="tx1"/>
                </a:solidFill>
                <a:uFillTx/>
                <a:ea typeface="微软雅黑" panose="020B0503020204020204" pitchFamily="34" charset="-122"/>
              </a:rPr>
              <a:t>窗口同理。 </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定义变换函数dx(P)和dy(P)通过平移对x和y进行变化，dw(P)和dh(P)通过缩放对w和h进行变化，即下面四个式子所示： </a:t>
            </a:r>
            <a:endParaRPr lang="zh-CN" altLang="en-US">
              <a:solidFill>
                <a:schemeClr val="tx1"/>
              </a:solidFill>
              <a:uFillTx/>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7780020" y="4905375"/>
            <a:ext cx="2548890" cy="182689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223012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sz="2930" b="1" dirty="0">
                <a:solidFill>
                  <a:schemeClr val="tx1">
                    <a:lumMod val="95000"/>
                    <a:lumOff val="5000"/>
                  </a:schemeClr>
                </a:solidFill>
                <a:cs typeface="Arial" panose="020B0604020202020204" pitchFamily="34" charset="0"/>
                <a:sym typeface="Impact" panose="020B0806030902050204" pitchFamily="34" charset="0"/>
              </a:rPr>
              <a:t>缺点</a:t>
            </a:r>
            <a:endParaRPr 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465705" y="2559050"/>
            <a:ext cx="8114665" cy="2579370"/>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(1) 训练分为多个阶段，步骤繁琐: 微调网络+训练SVM+训练边框回归器</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(2) 训练耗时，占用磁盘空间大：5000张图像产生几百G的特征文件</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(3) 速度慢: 使用GPU, VGG16模型处理一张图像需要47s。</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(4) 测试速度慢：每个候选区域需要运行整个前向CNN计算</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(5) SVM和回归是事后操作：在SVM和回归过程中CNN特征没有被学习更新</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3"/>
          <p:cNvSpPr>
            <a:spLocks noChangeArrowheads="1"/>
          </p:cNvSpPr>
          <p:nvPr/>
        </p:nvSpPr>
        <p:spPr bwMode="auto">
          <a:xfrm>
            <a:off x="4763978" y="456820"/>
            <a:ext cx="260223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R-CNN</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的延伸</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29" name="组合 28"/>
          <p:cNvGrpSpPr/>
          <p:nvPr/>
        </p:nvGrpSpPr>
        <p:grpSpPr>
          <a:xfrm>
            <a:off x="4140182" y="511612"/>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4" name="Text Box 16"/>
          <p:cNvSpPr txBox="1">
            <a:spLocks noChangeArrowheads="1"/>
          </p:cNvSpPr>
          <p:nvPr/>
        </p:nvSpPr>
        <p:spPr bwMode="auto">
          <a:xfrm>
            <a:off x="2909571" y="1849980"/>
            <a:ext cx="2373312" cy="369332"/>
          </a:xfrm>
          <a:prstGeom prst="rect">
            <a:avLst/>
          </a:prstGeom>
          <a:solidFill>
            <a:schemeClr val="accent2">
              <a:lumMod val="75000"/>
            </a:schemeClr>
          </a:solidFill>
          <a:ln w="3175" cap="flat" cmpd="sng">
            <a:noFill/>
            <a:bevel/>
          </a:ln>
        </p:spPr>
        <p:txBody>
          <a:bodyPr anchor="ctr"/>
          <a:lstStyle>
            <a:defPPr>
              <a:defRPr lang="zh-CN"/>
            </a:defPPr>
          </a:lstStyle>
          <a:p>
            <a:pPr algn="ctr">
              <a:lnSpc>
                <a:spcPct val="130000"/>
              </a:lnSpc>
            </a:pPr>
            <a:r>
              <a:rPr lang="en-US" altLang="zh-CN" sz="1600" b="1" dirty="0">
                <a:solidFill>
                  <a:srgbClr val="F8F8F8"/>
                </a:solidFill>
                <a:latin typeface="微软雅黑" panose="020B0503020204020204" pitchFamily="34" charset="-122"/>
                <a:ea typeface="微软雅黑" panose="020B0503020204020204" pitchFamily="34" charset="-122"/>
                <a:sym typeface="+mn-ea"/>
              </a:rPr>
              <a:t>Fast-R-CNN</a:t>
            </a:r>
            <a:endParaRPr lang="zh-CN" altLang="en-US" sz="1600" b="1" dirty="0">
              <a:solidFill>
                <a:srgbClr val="F8F8F8"/>
              </a:solidFill>
              <a:latin typeface="微软雅黑" panose="020B0503020204020204" pitchFamily="34" charset="-122"/>
              <a:ea typeface="微软雅黑" panose="020B0503020204020204" pitchFamily="34" charset="-122"/>
            </a:endParaRPr>
          </a:p>
        </p:txBody>
      </p:sp>
      <p:sp>
        <p:nvSpPr>
          <p:cNvPr id="16" name="Text Box 18"/>
          <p:cNvSpPr txBox="1">
            <a:spLocks noChangeArrowheads="1"/>
          </p:cNvSpPr>
          <p:nvPr/>
        </p:nvSpPr>
        <p:spPr bwMode="auto">
          <a:xfrm>
            <a:off x="8065453" y="1849980"/>
            <a:ext cx="2374900" cy="400110"/>
          </a:xfrm>
          <a:prstGeom prst="rect">
            <a:avLst/>
          </a:prstGeom>
          <a:solidFill>
            <a:schemeClr val="accent3">
              <a:lumMod val="75000"/>
            </a:schemeClr>
          </a:solidFill>
          <a:ln w="3175" cap="flat" cmpd="sng">
            <a:noFill/>
            <a:bevel/>
          </a:ln>
        </p:spPr>
        <p:txBody>
          <a:bodyPr anchor="ctr"/>
          <a:lstStyle>
            <a:defPPr>
              <a:defRPr lang="zh-CN"/>
            </a:defPPr>
            <a:lvl1pPr algn="ctr">
              <a:defRPr sz="2000" b="1">
                <a:solidFill>
                  <a:srgbClr val="F8F8F8"/>
                </a:solidFill>
                <a:ea typeface="微软雅黑" panose="020B0503020204020204" pitchFamily="34" charset="-122"/>
              </a:defRPr>
            </a:lvl1pPr>
          </a:lstStyle>
          <a:p>
            <a:pPr>
              <a:lnSpc>
                <a:spcPct val="130000"/>
              </a:lnSpc>
            </a:pPr>
            <a:r>
              <a:rPr lang="en-US" altLang="zh-CN" sz="1600" dirty="0">
                <a:latin typeface="微软雅黑" panose="020B0503020204020204" pitchFamily="34" charset="-122"/>
                <a:sym typeface="+mn-ea"/>
              </a:rPr>
              <a:t>Faster-R-CNN</a:t>
            </a:r>
            <a:endParaRPr lang="zh-CN" altLang="en-US" sz="1600" dirty="0">
              <a:latin typeface="微软雅黑" panose="020B0503020204020204" pitchFamily="34" charset="-122"/>
            </a:endParaRPr>
          </a:p>
        </p:txBody>
      </p:sp>
      <p:grpSp>
        <p:nvGrpSpPr>
          <p:cNvPr id="20" name="Group 22"/>
          <p:cNvGrpSpPr/>
          <p:nvPr/>
        </p:nvGrpSpPr>
        <p:grpSpPr bwMode="auto">
          <a:xfrm>
            <a:off x="6337935" y="1694180"/>
            <a:ext cx="563880" cy="474345"/>
            <a:chOff x="0" y="0"/>
            <a:chExt cx="1700" cy="1700"/>
          </a:xfrm>
          <a:solidFill>
            <a:schemeClr val="bg1">
              <a:lumMod val="65000"/>
            </a:schemeClr>
          </a:solidFill>
        </p:grpSpPr>
        <p:sp>
          <p:nvSpPr>
            <p:cNvPr id="21" name="Oval 23"/>
            <p:cNvSpPr>
              <a:spLocks noChangeArrowheads="1"/>
            </p:cNvSpPr>
            <p:nvPr/>
          </p:nvSpPr>
          <p:spPr bwMode="auto">
            <a:xfrm>
              <a:off x="0" y="0"/>
              <a:ext cx="1700" cy="170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30000"/>
                </a:lnSpc>
              </a:pPr>
              <a:endParaRPr lang="zh-CN" altLang="en-US" sz="1400">
                <a:latin typeface="微软雅黑" panose="020B0503020204020204" pitchFamily="34" charset="-122"/>
                <a:ea typeface="微软雅黑" panose="020B0503020204020204" pitchFamily="34" charset="-122"/>
              </a:endParaRPr>
            </a:p>
          </p:txBody>
        </p:sp>
        <p:sp>
          <p:nvSpPr>
            <p:cNvPr id="22" name="WordArt 24"/>
            <p:cNvSpPr>
              <a:spLocks noChangeArrowheads="1" noChangeShapeType="1"/>
            </p:cNvSpPr>
            <p:nvPr/>
          </p:nvSpPr>
          <p:spPr bwMode="auto">
            <a:xfrm>
              <a:off x="215" y="350"/>
              <a:ext cx="1245" cy="950"/>
            </a:xfrm>
            <a:prstGeom prst="rect">
              <a:avLst/>
            </a:prstGeom>
            <a:grpFill/>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lnSpc>
                  <a:spcPct val="130000"/>
                </a:lnSpc>
              </a:pPr>
              <a:r>
                <a:rPr lang="en-US" altLang="zh-CN" sz="1400" b="1" dirty="0">
                  <a:solidFill>
                    <a:srgbClr val="F8F8F8"/>
                  </a:solidFill>
                  <a:latin typeface="微软雅黑" panose="020B0503020204020204" pitchFamily="34" charset="-122"/>
                  <a:ea typeface="微软雅黑" panose="020B0503020204020204" pitchFamily="34" charset="-122"/>
                </a:rPr>
                <a:t>VS</a:t>
              </a:r>
              <a:endParaRPr lang="zh-CN" altLang="en-US" sz="1400" b="1" dirty="0">
                <a:solidFill>
                  <a:srgbClr val="F8F8F8"/>
                </a:solidFill>
                <a:latin typeface="微软雅黑" panose="020B0503020204020204" pitchFamily="34" charset="-122"/>
                <a:ea typeface="微软雅黑" panose="020B0503020204020204" pitchFamily="34" charset="-122"/>
              </a:endParaRPr>
            </a:p>
          </p:txBody>
        </p:sp>
      </p:grpSp>
      <p:sp>
        <p:nvSpPr>
          <p:cNvPr id="23" name="Rectangle 269"/>
          <p:cNvSpPr/>
          <p:nvPr/>
        </p:nvSpPr>
        <p:spPr>
          <a:xfrm>
            <a:off x="2031455" y="5603690"/>
            <a:ext cx="9107827" cy="66648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4" name="Text Box 7"/>
          <p:cNvSpPr txBox="1">
            <a:spLocks noChangeArrowheads="1"/>
          </p:cNvSpPr>
          <p:nvPr/>
        </p:nvSpPr>
        <p:spPr bwMode="auto">
          <a:xfrm>
            <a:off x="2217107" y="5585786"/>
            <a:ext cx="8814688" cy="679450"/>
          </a:xfrm>
          <a:prstGeom prst="rect">
            <a:avLst/>
          </a:prstGeom>
          <a:noFill/>
          <a:ln w="9525">
            <a:noFill/>
            <a:miter lim="800000"/>
          </a:ln>
        </p:spPr>
        <p:txBody>
          <a:bodyPr wrap="square" lIns="45720" tIns="22860" rIns="45720" bIns="22860" anchor="ctr">
            <a:spAutoFit/>
          </a:bodyPr>
          <a:lstStyle/>
          <a:p>
            <a:pPr algn="ctr" defTabSz="1087755">
              <a:lnSpc>
                <a:spcPct val="130000"/>
              </a:lnSpc>
            </a:pPr>
            <a:r>
              <a:rPr lang="en-US" altLang="zh-CN" sz="1600" b="1" dirty="0">
                <a:solidFill>
                  <a:srgbClr val="F8F8F8"/>
                </a:solidFill>
                <a:latin typeface="微软雅黑" panose="020B0503020204020204" pitchFamily="34" charset="-122"/>
                <a:ea typeface="微软雅黑" panose="020B0503020204020204" pitchFamily="34" charset="-122"/>
                <a:sym typeface="+mn-ea"/>
              </a:rPr>
              <a:t>简单的说，Fast-R-CNN解决了训练和测试速度慢的问题，</a:t>
            </a:r>
            <a:endParaRPr lang="en-US" altLang="zh-CN" sz="1600" b="1" dirty="0">
              <a:solidFill>
                <a:srgbClr val="F8F8F8"/>
              </a:solidFill>
              <a:latin typeface="微软雅黑" panose="020B0503020204020204" pitchFamily="34" charset="-122"/>
              <a:ea typeface="微软雅黑" panose="020B0503020204020204" pitchFamily="34" charset="-122"/>
              <a:sym typeface="+mn-ea"/>
            </a:endParaRPr>
          </a:p>
          <a:p>
            <a:pPr algn="ctr" defTabSz="1087755">
              <a:lnSpc>
                <a:spcPct val="130000"/>
              </a:lnSpc>
            </a:pPr>
            <a:r>
              <a:rPr lang="en-US" altLang="zh-CN" sz="1600" b="1" dirty="0">
                <a:solidFill>
                  <a:srgbClr val="F8F8F8"/>
                </a:solidFill>
                <a:latin typeface="微软雅黑" panose="020B0503020204020204" pitchFamily="34" charset="-122"/>
                <a:ea typeface="微软雅黑" panose="020B0503020204020204" pitchFamily="34" charset="-122"/>
                <a:sym typeface="+mn-ea"/>
              </a:rPr>
              <a:t>Faster-R-CNN解决了目标检测速度和目标检测性能问题。</a:t>
            </a:r>
            <a:endParaRPr lang="en-US" sz="1400" dirty="0" smtClean="0">
              <a:solidFill>
                <a:schemeClr val="bg1"/>
              </a:solidFill>
              <a:latin typeface="微软雅黑" panose="020B0503020204020204" pitchFamily="34" charset="-122"/>
              <a:ea typeface="微软雅黑" panose="020B0503020204020204" pitchFamily="34" charset="-122"/>
              <a:cs typeface="Open Sans Semibold" pitchFamily="34" charset="0"/>
            </a:endParaRPr>
          </a:p>
        </p:txBody>
      </p:sp>
      <p:sp>
        <p:nvSpPr>
          <p:cNvPr id="2" name="Rectangle 17"/>
          <p:cNvSpPr>
            <a:spLocks noChangeArrowheads="1"/>
          </p:cNvSpPr>
          <p:nvPr/>
        </p:nvSpPr>
        <p:spPr bwMode="auto">
          <a:xfrm>
            <a:off x="1913255" y="2249805"/>
            <a:ext cx="4588510" cy="2629535"/>
          </a:xfrm>
          <a:prstGeom prst="rect">
            <a:avLst/>
          </a:prstGeom>
          <a:solidFill>
            <a:schemeClr val="accent2">
              <a:lumMod val="75000"/>
            </a:schemeClr>
          </a:solidFill>
          <a:ln>
            <a:noFill/>
          </a:ln>
          <a:effectLst/>
        </p:spPr>
        <p:txBody>
          <a:bodyPr anchor="ctr"/>
          <a:p>
            <a:pPr>
              <a:lnSpc>
                <a:spcPct val="130000"/>
              </a:lnSpc>
            </a:pPr>
            <a:endParaRPr lang="zh-CN" altLang="en-US" sz="1400">
              <a:latin typeface="微软雅黑" panose="020B0503020204020204" pitchFamily="34" charset="-122"/>
              <a:ea typeface="微软雅黑" panose="020B0503020204020204" pitchFamily="34" charset="-122"/>
            </a:endParaRPr>
          </a:p>
        </p:txBody>
      </p:sp>
      <p:sp>
        <p:nvSpPr>
          <p:cNvPr id="18" name="Text Box 20"/>
          <p:cNvSpPr txBox="1">
            <a:spLocks noChangeArrowheads="1"/>
          </p:cNvSpPr>
          <p:nvPr/>
        </p:nvSpPr>
        <p:spPr bwMode="auto">
          <a:xfrm>
            <a:off x="2102485" y="2424430"/>
            <a:ext cx="4236085" cy="2309495"/>
          </a:xfrm>
          <a:prstGeom prst="rect">
            <a:avLst/>
          </a:prstGeom>
          <a:solidFill>
            <a:schemeClr val="accent2">
              <a:lumMod val="75000"/>
            </a:schemeClr>
          </a:solidFill>
          <a:ln>
            <a:noFill/>
          </a:ln>
          <a:effectLst/>
        </p:spPr>
        <p:txBody>
          <a:bodyPr wrap="square">
            <a:spAutoFit/>
          </a:bodyPr>
          <a:lstStyle/>
          <a:p>
            <a:pPr algn="ctr">
              <a:lnSpc>
                <a:spcPct val="130000"/>
              </a:lnSpc>
            </a:pPr>
            <a:r>
              <a:rPr lang="en-US" altLang="zh-CN" sz="1600" b="1" dirty="0">
                <a:solidFill>
                  <a:srgbClr val="F8F8F8"/>
                </a:solidFill>
                <a:latin typeface="微软雅黑" panose="020B0503020204020204" pitchFamily="34" charset="-122"/>
                <a:ea typeface="微软雅黑" panose="020B0503020204020204" pitchFamily="34" charset="-122"/>
                <a:sym typeface="+mn-ea"/>
              </a:rPr>
              <a:t>基于R-CNN和SPP-Net思想，RBG提出了Fast-R-CNN算法，并且引入多任务损失函数。如果选用VGG16网络进行特征提取，在训练阶段，Fast-R-CNN的速度相比RCNN和SPP-Net可以分别提升9倍和3倍；在测试阶段，Fast-R-CNN的速度相比RCNN和SPP-Net可以分别提升213倍和10倍。</a:t>
            </a:r>
            <a:endParaRPr lang="en-US" altLang="zh-CN" sz="1600" b="1" dirty="0">
              <a:solidFill>
                <a:srgbClr val="F8F8F8"/>
              </a:solidFill>
              <a:latin typeface="微软雅黑" panose="020B0503020204020204" pitchFamily="34" charset="-122"/>
              <a:ea typeface="微软雅黑" panose="020B0503020204020204" pitchFamily="34" charset="-122"/>
            </a:endParaRPr>
          </a:p>
        </p:txBody>
      </p:sp>
      <p:sp>
        <p:nvSpPr>
          <p:cNvPr id="25" name="Rectangle 19"/>
          <p:cNvSpPr>
            <a:spLocks noChangeArrowheads="1"/>
          </p:cNvSpPr>
          <p:nvPr/>
        </p:nvSpPr>
        <p:spPr bwMode="auto">
          <a:xfrm>
            <a:off x="6821805" y="2300605"/>
            <a:ext cx="4862195" cy="2578735"/>
          </a:xfrm>
          <a:prstGeom prst="rect">
            <a:avLst/>
          </a:prstGeom>
          <a:solidFill>
            <a:schemeClr val="accent3">
              <a:lumMod val="75000"/>
            </a:schemeClr>
          </a:solidFill>
          <a:ln>
            <a:noFill/>
          </a:ln>
          <a:effectLst/>
        </p:spPr>
        <p:txBody>
          <a:bodyPr anchor="ctr"/>
          <a:p>
            <a:pPr>
              <a:lnSpc>
                <a:spcPct val="130000"/>
              </a:lnSpc>
            </a:pPr>
            <a:endParaRPr lang="zh-CN" altLang="en-US" sz="1400">
              <a:latin typeface="微软雅黑" panose="020B0503020204020204" pitchFamily="34" charset="-122"/>
              <a:ea typeface="微软雅黑" panose="020B0503020204020204" pitchFamily="34" charset="-122"/>
            </a:endParaRPr>
          </a:p>
        </p:txBody>
      </p:sp>
      <p:sp>
        <p:nvSpPr>
          <p:cNvPr id="19" name="Text Box 21"/>
          <p:cNvSpPr txBox="1">
            <a:spLocks noChangeArrowheads="1"/>
          </p:cNvSpPr>
          <p:nvPr/>
        </p:nvSpPr>
        <p:spPr bwMode="auto">
          <a:xfrm>
            <a:off x="7072630" y="2594610"/>
            <a:ext cx="4404360" cy="1992630"/>
          </a:xfrm>
          <a:prstGeom prst="rect">
            <a:avLst/>
          </a:prstGeom>
          <a:solidFill>
            <a:schemeClr val="accent3">
              <a:lumMod val="75000"/>
            </a:schemeClr>
          </a:solidFill>
          <a:ln>
            <a:noFill/>
          </a:ln>
          <a:effectLst/>
        </p:spPr>
        <p:txBody>
          <a:bodyPr wrap="square">
            <a:spAutoFit/>
          </a:bodyPr>
          <a:lstStyle/>
          <a:p>
            <a:pPr>
              <a:lnSpc>
                <a:spcPct val="130000"/>
              </a:lnSpc>
            </a:pPr>
            <a:r>
              <a:rPr lang="en-US" altLang="zh-CN" sz="1600" b="1" dirty="0">
                <a:solidFill>
                  <a:srgbClr val="F8F8F8"/>
                </a:solidFill>
                <a:latin typeface="微软雅黑" panose="020B0503020204020204" pitchFamily="34" charset="-122"/>
                <a:ea typeface="微软雅黑" panose="020B0503020204020204" pitchFamily="34" charset="-122"/>
                <a:sym typeface="+mn-ea"/>
              </a:rPr>
              <a:t>Ren Shaoqing提出新的Faster-R-CNN算法，该算法引入了RPN网络（Region Proposal Network）提取proposals。RPN网络是一个全卷积神经网络，通过共享卷积层特征可以实现proposal的提取，RPN提取一幅像的proposal只需要10ms.</a:t>
            </a:r>
            <a:endParaRPr lang="en-US" altLang="zh-CN" sz="1600" b="1" dirty="0">
              <a:solidFill>
                <a:srgbClr val="F8F8F8"/>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2" presetClass="entr" presetSubtype="1" fill="hold" grpId="0" nodeType="withEffect">
                                  <p:stCondLst>
                                    <p:cond delay="2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ppt_x"/>
                                          </p:val>
                                        </p:tav>
                                        <p:tav tm="100000">
                                          <p:val>
                                            <p:strVal val="#ppt_x"/>
                                          </p:val>
                                        </p:tav>
                                      </p:tavLst>
                                    </p:anim>
                                    <p:anim calcmode="lin" valueType="num">
                                      <p:cBhvr additive="base">
                                        <p:cTn id="11" dur="500" fill="hold"/>
                                        <p:tgtEl>
                                          <p:spTgt spid="14"/>
                                        </p:tgtEl>
                                        <p:attrNameLst>
                                          <p:attrName>ppt_y</p:attrName>
                                        </p:attrNameLst>
                                      </p:cBhvr>
                                      <p:tavLst>
                                        <p:tav tm="0">
                                          <p:val>
                                            <p:strVal val="0-#ppt_h/2"/>
                                          </p:val>
                                        </p:tav>
                                        <p:tav tm="100000">
                                          <p:val>
                                            <p:strVal val="#ppt_y"/>
                                          </p:val>
                                        </p:tav>
                                      </p:tavLst>
                                    </p:anim>
                                  </p:childTnLst>
                                </p:cTn>
                              </p:par>
                              <p:par>
                                <p:cTn id="12" presetID="22" presetClass="entr" presetSubtype="1" fill="hold" grpId="0" nodeType="withEffect">
                                  <p:stCondLst>
                                    <p:cond delay="60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par>
                                <p:cTn id="15" presetID="2" presetClass="entr" presetSubtype="4" fill="hold" grpId="0" nodeType="withEffect">
                                  <p:stCondLst>
                                    <p:cond delay="2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250" fill="hold"/>
                                        <p:tgtEl>
                                          <p:spTgt spid="23"/>
                                        </p:tgtEl>
                                        <p:attrNameLst>
                                          <p:attrName>ppt_x</p:attrName>
                                        </p:attrNameLst>
                                      </p:cBhvr>
                                      <p:tavLst>
                                        <p:tav tm="0">
                                          <p:val>
                                            <p:strVal val="#ppt_x"/>
                                          </p:val>
                                        </p:tav>
                                        <p:tav tm="100000">
                                          <p:val>
                                            <p:strVal val="#ppt_x"/>
                                          </p:val>
                                        </p:tav>
                                      </p:tavLst>
                                    </p:anim>
                                    <p:anim calcmode="lin" valueType="num">
                                      <p:cBhvr additive="base">
                                        <p:cTn id="33" dur="250" fill="hold"/>
                                        <p:tgtEl>
                                          <p:spTgt spid="23"/>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250" fill="hold"/>
                                        <p:tgtEl>
                                          <p:spTgt spid="24"/>
                                        </p:tgtEl>
                                        <p:attrNameLst>
                                          <p:attrName>ppt_x</p:attrName>
                                        </p:attrNameLst>
                                      </p:cBhvr>
                                      <p:tavLst>
                                        <p:tav tm="0">
                                          <p:val>
                                            <p:strVal val="#ppt_x"/>
                                          </p:val>
                                        </p:tav>
                                        <p:tav tm="100000">
                                          <p:val>
                                            <p:strVal val="#ppt_x"/>
                                          </p:val>
                                        </p:tav>
                                      </p:tavLst>
                                    </p:anim>
                                    <p:anim calcmode="lin" valueType="num">
                                      <p:cBhvr additive="base">
                                        <p:cTn id="38" dur="250" fill="hold"/>
                                        <p:tgtEl>
                                          <p:spTgt spid="24"/>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up)">
                                      <p:cBhvr>
                                        <p:cTn id="42" dur="500"/>
                                        <p:tgtEl>
                                          <p:spTgt spid="2"/>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up)">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autoUpdateAnimBg="0"/>
      <p:bldP spid="16" grpId="0" bldLvl="0" animBg="1" autoUpdateAnimBg="0"/>
      <p:bldP spid="18" grpId="0" bldLvl="0" animBg="1" autoUpdateAnimBg="0"/>
      <p:bldP spid="19" grpId="0" bldLvl="0" animBg="1"/>
      <p:bldP spid="23" grpId="0" bldLvl="0" animBg="1"/>
      <p:bldP spid="24" grpId="0"/>
      <p:bldP spid="2" grpId="0" bldLvl="0" animBg="1"/>
      <p:bldP spid="25"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180000">
            <a:off x="3680143" y="2658245"/>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3977132" y="808412"/>
            <a:ext cx="6182758" cy="729541"/>
            <a:chOff x="3977132" y="808412"/>
            <a:chExt cx="6182758" cy="729541"/>
          </a:xfrm>
        </p:grpSpPr>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目标检测概述</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3558" y="1724102"/>
            <a:ext cx="5476331" cy="729541"/>
            <a:chOff x="4683558" y="1724102"/>
            <a:chExt cx="5476331" cy="729541"/>
          </a:xfrm>
        </p:grpSpPr>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4393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1609725"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R-CNN</a:t>
              </a:r>
              <a:endParaRPr lang="en-US" altLang="zh-CN" sz="2800" spc="300" dirty="0" smtClean="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971" y="2604546"/>
            <a:ext cx="5274918" cy="729541"/>
            <a:chOff x="4884971" y="2604546"/>
            <a:chExt cx="5274918" cy="729541"/>
          </a:xfrm>
        </p:grpSpPr>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0" y="2671474"/>
              <a:ext cx="430035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1323340"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YOLO</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863136" y="3506582"/>
            <a:ext cx="5296754" cy="729541"/>
            <a:chOff x="4863136" y="3506582"/>
            <a:chExt cx="5296754" cy="729541"/>
          </a:xfrm>
        </p:grpSpPr>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2703195"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Squeeze</a:t>
              </a:r>
              <a:r>
                <a:rPr lang="zh-CN" altLang="en-US" sz="2800" spc="300" dirty="0" smtClean="0">
                  <a:solidFill>
                    <a:schemeClr val="bg1"/>
                  </a:solidFill>
                  <a:latin typeface="微软雅黑" panose="020B0503020204020204" pitchFamily="34" charset="-122"/>
                  <a:ea typeface="微软雅黑" panose="020B0503020204020204" pitchFamily="34" charset="-122"/>
                </a:rPr>
                <a:t>网络</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692936" y="4398646"/>
            <a:ext cx="5479764" cy="729541"/>
            <a:chOff x="4692936" y="4398646"/>
            <a:chExt cx="5479764" cy="729541"/>
          </a:xfrm>
        </p:grpSpPr>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5618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目标检测实验</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985123" y="5299051"/>
            <a:ext cx="6187577" cy="729541"/>
            <a:chOff x="3985123" y="5299051"/>
            <a:chExt cx="6187577" cy="729541"/>
          </a:xfrm>
        </p:grpSpPr>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6" name="圆角矩形 85"/>
            <p:cNvSpPr/>
            <p:nvPr/>
          </p:nvSpPr>
          <p:spPr bwMode="auto">
            <a:xfrm>
              <a:off x="4929790" y="5362947"/>
              <a:ext cx="524291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2" name="TextBox 91"/>
            <p:cNvSpPr txBox="1"/>
            <p:nvPr/>
          </p:nvSpPr>
          <p:spPr>
            <a:xfrm>
              <a:off x="5365412" y="5396811"/>
              <a:ext cx="21856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总结与计划</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6</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120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400" fill="hold"/>
                                        <p:tgtEl>
                                          <p:spTgt spid="8"/>
                                        </p:tgtEl>
                                        <p:attrNameLst>
                                          <p:attrName>ppt_x</p:attrName>
                                        </p:attrNameLst>
                                      </p:cBhvr>
                                      <p:tavLst>
                                        <p:tav tm="0">
                                          <p:val>
                                            <p:strVal val="1+#ppt_w/2"/>
                                          </p:val>
                                        </p:tav>
                                        <p:tav tm="100000">
                                          <p:val>
                                            <p:strVal val="#ppt_x"/>
                                          </p:val>
                                        </p:tav>
                                      </p:tavLst>
                                    </p:anim>
                                    <p:anim calcmode="lin" valueType="num">
                                      <p:cBhvr additive="base">
                                        <p:cTn id="56" dur="400" fill="hold"/>
                                        <p:tgtEl>
                                          <p:spTgt spid="8"/>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120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56" presetClass="path" presetSubtype="0" accel="50000" decel="50000" fill="hold" grpId="1" nodeType="withEffect">
                                  <p:stCondLst>
                                    <p:cond delay="1200"/>
                                  </p:stCondLst>
                                  <p:childTnLst>
                                    <p:animMotion origin="layout" path="M -0.07706 0.00949 L -2.13486E-7 2.22222E-6 " pathEditMode="relative" rAng="0" ptsTypes="AA">
                                      <p:cBhvr>
                                        <p:cTn id="61" dur="2000" fill="hold"/>
                                        <p:tgtEl>
                                          <p:spTgt spid="2"/>
                                        </p:tgtEl>
                                        <p:attrNameLst>
                                          <p:attrName>ppt_x</p:attrName>
                                          <p:attrName>ppt_y</p:attrName>
                                        </p:attrNameLst>
                                      </p:cBhvr>
                                      <p:rCtr x="3853" y="-486"/>
                                    </p:animMotion>
                                  </p:childTnLst>
                                </p:cTn>
                              </p:par>
                            </p:childTnLst>
                          </p:cTn>
                        </p:par>
                        <p:par>
                          <p:cTn id="62" fill="hold">
                            <p:stCondLst>
                              <p:cond delay="1000"/>
                            </p:stCondLst>
                            <p:childTnLst>
                              <p:par>
                                <p:cTn id="63" presetID="26" presetClass="emph" presetSubtype="0" repeatCount="2000" fill="hold" nodeType="afterEffect">
                                  <p:stCondLst>
                                    <p:cond delay="0"/>
                                  </p:stCondLst>
                                  <p:childTnLst>
                                    <p:animEffect transition="out" filter="fade">
                                      <p:cBhvr>
                                        <p:cTn id="64" dur="500" tmFilter="0, 0; .2, .5; .8, .5; 1, 0"/>
                                        <p:tgtEl>
                                          <p:spTgt spid="5"/>
                                        </p:tgtEl>
                                      </p:cBhvr>
                                    </p:animEffect>
                                    <p:animScale>
                                      <p:cBhvr>
                                        <p:cTn id="6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p:bldP spid="10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19589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YOLO</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简介</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002280" y="1610995"/>
            <a:ext cx="7202170" cy="4523105"/>
          </a:xfrm>
          <a:prstGeom prst="rect">
            <a:avLst/>
          </a:prstGeom>
          <a:noFill/>
        </p:spPr>
        <p:txBody>
          <a:bodyPr wrap="square" rtlCol="0" anchor="t">
            <a:spAutoFit/>
          </a:bodyPr>
          <a:p>
            <a:r>
              <a:rPr lang="en-US" altLang="zh-CN"/>
              <a:t>        </a:t>
            </a:r>
            <a:r>
              <a:rPr lang="zh-CN" altLang="en-US">
                <a:solidFill>
                  <a:schemeClr val="tx1"/>
                </a:solidFill>
                <a:uFillTx/>
                <a:ea typeface="微软雅黑" panose="020B0503020204020204" pitchFamily="34" charset="-122"/>
              </a:rPr>
              <a:t>从R-CNN到Fast R-CNN一直采用的思路是proposal+分类 （proposal 提供位置信息， 分类提供类别信息）精度已经很高，但是速度还不行。</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en-US" altLang="zh-CN">
                <a:sym typeface="+mn-ea"/>
              </a:rPr>
              <a:t>        </a:t>
            </a:r>
            <a:r>
              <a:rPr lang="en-US" altLang="zh-CN">
                <a:uFillTx/>
                <a:ea typeface="微软雅黑" panose="020B0503020204020204" pitchFamily="34" charset="-122"/>
                <a:sym typeface="+mn-ea"/>
              </a:rPr>
              <a:t>2016</a:t>
            </a:r>
            <a:r>
              <a:rPr lang="zh-CN" altLang="en-US">
                <a:uFillTx/>
                <a:ea typeface="微软雅黑" panose="020B0503020204020204" pitchFamily="34" charset="-122"/>
                <a:sym typeface="+mn-ea"/>
              </a:rPr>
              <a:t>年</a:t>
            </a:r>
            <a:r>
              <a:rPr lang="en-US" altLang="zh-CN">
                <a:uFillTx/>
                <a:ea typeface="微软雅黑" panose="020B0503020204020204" pitchFamily="34" charset="-122"/>
                <a:sym typeface="+mn-ea"/>
              </a:rPr>
              <a:t>5</a:t>
            </a:r>
            <a:r>
              <a:rPr lang="zh-CN" altLang="en-US">
                <a:uFillTx/>
                <a:ea typeface="微软雅黑" panose="020B0503020204020204" pitchFamily="34" charset="-122"/>
                <a:sym typeface="+mn-ea"/>
              </a:rPr>
              <a:t>月发表的《You Only Look Once Unified, Real-Time Object Detection》（</a:t>
            </a:r>
            <a:r>
              <a:rPr lang="zh-CN" altLang="en-US">
                <a:uFillTx/>
                <a:ea typeface="微软雅黑" panose="020B0503020204020204" pitchFamily="34" charset="-122"/>
                <a:sym typeface="+mn-ea"/>
              </a:rPr>
              <a:t>YOLO</a:t>
            </a:r>
            <a:r>
              <a:rPr lang="zh-CN" altLang="en-US">
                <a:uFillTx/>
                <a:ea typeface="微软雅黑" panose="020B0503020204020204" pitchFamily="34" charset="-122"/>
                <a:sym typeface="+mn-ea"/>
              </a:rPr>
              <a:t>）提供了另一种更为直接的思路： 直接在输出层回归bounding box的位置和bounding box所属的类别(整张图作为网络的输入，把 Object Detection 的问题转化成一个 Regression 问题)。</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uFillTx/>
                <a:ea typeface="微软雅黑" panose="020B0503020204020204" pitchFamily="34" charset="-122"/>
                <a:sym typeface="+mn-ea"/>
              </a:rPr>
              <a:t>YOLO的主要特点：</a:t>
            </a:r>
            <a:endParaRPr lang="zh-CN" altLang="en-US">
              <a:solidFill>
                <a:schemeClr val="tx1"/>
              </a:solidFill>
              <a:uFillTx/>
              <a:ea typeface="微软雅黑" panose="020B0503020204020204" pitchFamily="34" charset="-122"/>
            </a:endParaRPr>
          </a:p>
          <a:p>
            <a:r>
              <a:rPr lang="zh-CN" altLang="en-US">
                <a:uFillTx/>
                <a:ea typeface="微软雅黑" panose="020B0503020204020204" pitchFamily="34" charset="-122"/>
                <a:sym typeface="+mn-ea"/>
              </a:rPr>
              <a:t>•速度快，能够达到实时的要求。在 Titan X 的 GPU 上 能够达到 45 帧每秒（</a:t>
            </a:r>
            <a:r>
              <a:rPr lang="en-US" altLang="zh-CN">
                <a:uFillTx/>
                <a:ea typeface="微软雅黑" panose="020B0503020204020204" pitchFamily="34" charset="-122"/>
                <a:sym typeface="+mn-ea"/>
              </a:rPr>
              <a:t>FPS</a:t>
            </a:r>
            <a:r>
              <a:rPr lang="zh-CN" altLang="en-US">
                <a:uFillTx/>
                <a:ea typeface="微软雅黑" panose="020B0503020204020204" pitchFamily="34" charset="-122"/>
                <a:sym typeface="+mn-ea"/>
              </a:rPr>
              <a:t> </a:t>
            </a:r>
            <a:r>
              <a:rPr lang="en-US" altLang="zh-CN">
                <a:uFillTx/>
                <a:ea typeface="微软雅黑" panose="020B0503020204020204" pitchFamily="34" charset="-122"/>
                <a:sym typeface="+mn-ea"/>
              </a:rPr>
              <a:t>F</a:t>
            </a:r>
            <a:r>
              <a:rPr lang="zh-CN" altLang="en-US">
                <a:uFillTx/>
                <a:ea typeface="微软雅黑" panose="020B0503020204020204" pitchFamily="34" charset="-122"/>
                <a:sym typeface="+mn-ea"/>
              </a:rPr>
              <a:t>rames </a:t>
            </a:r>
            <a:r>
              <a:rPr lang="en-US" altLang="zh-CN">
                <a:uFillTx/>
                <a:ea typeface="微软雅黑" panose="020B0503020204020204" pitchFamily="34" charset="-122"/>
                <a:sym typeface="+mn-ea"/>
              </a:rPr>
              <a:t>P</a:t>
            </a:r>
            <a:r>
              <a:rPr lang="zh-CN" altLang="en-US">
                <a:uFillTx/>
                <a:ea typeface="微软雅黑" panose="020B0503020204020204" pitchFamily="34" charset="-122"/>
                <a:sym typeface="+mn-ea"/>
              </a:rPr>
              <a:t>er </a:t>
            </a:r>
            <a:r>
              <a:rPr lang="en-US" altLang="zh-CN">
                <a:uFillTx/>
                <a:ea typeface="微软雅黑" panose="020B0503020204020204" pitchFamily="34" charset="-122"/>
                <a:sym typeface="+mn-ea"/>
              </a:rPr>
              <a:t>S</a:t>
            </a:r>
            <a:r>
              <a:rPr lang="zh-CN" altLang="en-US">
                <a:uFillTx/>
                <a:ea typeface="微软雅黑" panose="020B0503020204020204" pitchFamily="34" charset="-122"/>
                <a:sym typeface="+mn-ea"/>
              </a:rPr>
              <a:t>econd）。</a:t>
            </a:r>
            <a:endParaRPr lang="zh-CN" altLang="en-US">
              <a:solidFill>
                <a:schemeClr val="tx1"/>
              </a:solidFill>
              <a:uFillTx/>
              <a:ea typeface="微软雅黑" panose="020B0503020204020204" pitchFamily="34" charset="-122"/>
            </a:endParaRPr>
          </a:p>
          <a:p>
            <a:r>
              <a:rPr lang="zh-CN" altLang="en-US">
                <a:uFillTx/>
                <a:ea typeface="微软雅黑" panose="020B0503020204020204" pitchFamily="34" charset="-122"/>
                <a:sym typeface="+mn-ea"/>
              </a:rPr>
              <a:t>•使用全图作为 Context 信息，背景错误（把背景错认为物体）比较少。</a:t>
            </a:r>
            <a:endParaRPr lang="zh-CN" altLang="en-US">
              <a:solidFill>
                <a:schemeClr val="tx1"/>
              </a:solidFill>
              <a:uFillTx/>
              <a:ea typeface="微软雅黑" panose="020B0503020204020204" pitchFamily="34" charset="-122"/>
            </a:endParaRPr>
          </a:p>
          <a:p>
            <a:r>
              <a:rPr lang="zh-CN" altLang="en-US">
                <a:uFillTx/>
                <a:ea typeface="微软雅黑" panose="020B0503020204020204" pitchFamily="34" charset="-122"/>
                <a:sym typeface="+mn-ea"/>
              </a:rPr>
              <a:t>•泛化能力强。</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33108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YOLO</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流程图</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6" name="图片 5" descr="587139-20160722093041341-245389706"/>
          <p:cNvPicPr>
            <a:picLocks noChangeAspect="1"/>
          </p:cNvPicPr>
          <p:nvPr/>
        </p:nvPicPr>
        <p:blipFill>
          <a:blip r:embed="rId1"/>
          <a:stretch>
            <a:fillRect/>
          </a:stretch>
        </p:blipFill>
        <p:spPr>
          <a:xfrm>
            <a:off x="3716655" y="1313180"/>
            <a:ext cx="5499735" cy="3529965"/>
          </a:xfrm>
          <a:prstGeom prst="rect">
            <a:avLst/>
          </a:prstGeom>
        </p:spPr>
      </p:pic>
      <p:sp>
        <p:nvSpPr>
          <p:cNvPr id="7" name="文本框 6"/>
          <p:cNvSpPr txBox="1"/>
          <p:nvPr/>
        </p:nvSpPr>
        <p:spPr>
          <a:xfrm>
            <a:off x="1845310" y="4849495"/>
            <a:ext cx="10096500" cy="1476375"/>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(1) 给个一个输入图像，首先将图像划分成7*7(设S=7)的网格</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(2) 对于每个网格，预测2个边框</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(3) 根据上一步可以预测出7*7*2个目标窗口，然后根据阈值去除可能性比较低的目标窗口，最后NMS去除冗余窗口即可。</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整个过程不需要中间的Region Proposal再找目标，直接回归便完成了位置和类别的判定。</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79527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rPr>
              <a:t>数据集简单介绍</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16" name="图片 15"/>
          <p:cNvPicPr>
            <a:picLocks noChangeAspect="1"/>
          </p:cNvPicPr>
          <p:nvPr/>
        </p:nvPicPr>
        <p:blipFill>
          <a:blip r:embed="rId1"/>
          <a:stretch>
            <a:fillRect/>
          </a:stretch>
        </p:blipFill>
        <p:spPr>
          <a:xfrm>
            <a:off x="2125345" y="1330960"/>
            <a:ext cx="2466975" cy="1943100"/>
          </a:xfrm>
          <a:prstGeom prst="rect">
            <a:avLst/>
          </a:prstGeom>
        </p:spPr>
      </p:pic>
      <p:sp>
        <p:nvSpPr>
          <p:cNvPr id="17" name="文本框 16"/>
          <p:cNvSpPr txBox="1"/>
          <p:nvPr/>
        </p:nvSpPr>
        <p:spPr>
          <a:xfrm>
            <a:off x="2521585" y="3329305"/>
            <a:ext cx="2070735" cy="368300"/>
          </a:xfrm>
          <a:prstGeom prst="rect">
            <a:avLst/>
          </a:prstGeom>
          <a:noFill/>
        </p:spPr>
        <p:txBody>
          <a:bodyPr wrap="square" rtlCol="0">
            <a:spAutoFit/>
          </a:bodyPr>
          <a:p>
            <a:r>
              <a:rPr lang="en-US" altLang="zh-CN"/>
              <a:t>MNIST  28x28</a:t>
            </a:r>
            <a:endParaRPr lang="en-US" altLang="zh-CN"/>
          </a:p>
        </p:txBody>
      </p:sp>
      <p:pic>
        <p:nvPicPr>
          <p:cNvPr id="18" name="图片 17"/>
          <p:cNvPicPr>
            <a:picLocks noChangeAspect="1"/>
          </p:cNvPicPr>
          <p:nvPr/>
        </p:nvPicPr>
        <p:blipFill>
          <a:blip r:embed="rId2"/>
          <a:stretch>
            <a:fillRect/>
          </a:stretch>
        </p:blipFill>
        <p:spPr>
          <a:xfrm>
            <a:off x="2125345" y="3697605"/>
            <a:ext cx="2582545" cy="2617470"/>
          </a:xfrm>
          <a:prstGeom prst="rect">
            <a:avLst/>
          </a:prstGeom>
        </p:spPr>
      </p:pic>
      <p:sp>
        <p:nvSpPr>
          <p:cNvPr id="19" name="文本框 18"/>
          <p:cNvSpPr txBox="1"/>
          <p:nvPr/>
        </p:nvSpPr>
        <p:spPr>
          <a:xfrm>
            <a:off x="2358390" y="6433185"/>
            <a:ext cx="2099945" cy="368300"/>
          </a:xfrm>
          <a:prstGeom prst="rect">
            <a:avLst/>
          </a:prstGeom>
          <a:noFill/>
        </p:spPr>
        <p:txBody>
          <a:bodyPr wrap="square" rtlCol="0">
            <a:spAutoFit/>
          </a:bodyPr>
          <a:p>
            <a:r>
              <a:rPr lang="en-US" altLang="zh-CN"/>
              <a:t>cifar-10  32x32 RGB</a:t>
            </a:r>
            <a:endParaRPr lang="en-US" altLang="zh-CN"/>
          </a:p>
        </p:txBody>
      </p:sp>
      <p:pic>
        <p:nvPicPr>
          <p:cNvPr id="20" name="图片 19"/>
          <p:cNvPicPr>
            <a:picLocks noChangeAspect="1"/>
          </p:cNvPicPr>
          <p:nvPr/>
        </p:nvPicPr>
        <p:blipFill>
          <a:blip r:embed="rId3"/>
          <a:stretch>
            <a:fillRect/>
          </a:stretch>
        </p:blipFill>
        <p:spPr>
          <a:xfrm>
            <a:off x="6927215" y="1330960"/>
            <a:ext cx="3609340" cy="4799965"/>
          </a:xfrm>
          <a:prstGeom prst="rect">
            <a:avLst/>
          </a:prstGeom>
        </p:spPr>
      </p:pic>
      <p:sp>
        <p:nvSpPr>
          <p:cNvPr id="21" name="文本框 20"/>
          <p:cNvSpPr txBox="1"/>
          <p:nvPr/>
        </p:nvSpPr>
        <p:spPr>
          <a:xfrm>
            <a:off x="7506970" y="6245225"/>
            <a:ext cx="2967990" cy="368300"/>
          </a:xfrm>
          <a:prstGeom prst="rect">
            <a:avLst/>
          </a:prstGeom>
          <a:noFill/>
        </p:spPr>
        <p:txBody>
          <a:bodyPr wrap="square" rtlCol="0">
            <a:spAutoFit/>
          </a:bodyPr>
          <a:p>
            <a:r>
              <a:rPr lang="en-US" altLang="zh-CN"/>
              <a:t>ImageNet  256x256 RGB</a:t>
            </a:r>
            <a:endParaRPr lang="en-US" altLang="zh-CN"/>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9"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959225"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YOLO bounding box</a:t>
            </a:r>
            <a:endParaRPr lang="en-US" altLang="zh-CN" sz="2930" b="1" dirty="0">
              <a:solidFill>
                <a:schemeClr val="tx1">
                  <a:lumMod val="95000"/>
                  <a:lumOff val="5000"/>
                </a:schemeClr>
              </a:solidFill>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6" name="图片 5" descr="v2-4b3c159386ae24809aa6721cf307df30_b"/>
          <p:cNvPicPr>
            <a:picLocks noChangeAspect="1"/>
          </p:cNvPicPr>
          <p:nvPr/>
        </p:nvPicPr>
        <p:blipFill>
          <a:blip r:embed="rId1"/>
          <a:stretch>
            <a:fillRect/>
          </a:stretch>
        </p:blipFill>
        <p:spPr>
          <a:xfrm>
            <a:off x="1927860" y="1843405"/>
            <a:ext cx="3876040" cy="3866515"/>
          </a:xfrm>
          <a:prstGeom prst="rect">
            <a:avLst/>
          </a:prstGeom>
        </p:spPr>
      </p:pic>
      <p:sp>
        <p:nvSpPr>
          <p:cNvPr id="7" name="文本框 6"/>
          <p:cNvSpPr txBox="1"/>
          <p:nvPr/>
        </p:nvSpPr>
        <p:spPr>
          <a:xfrm>
            <a:off x="6172835" y="1631950"/>
            <a:ext cx="5754370" cy="2861310"/>
          </a:xfrm>
          <a:prstGeom prst="rect">
            <a:avLst/>
          </a:prstGeom>
          <a:noFill/>
        </p:spPr>
        <p:txBody>
          <a:bodyPr wrap="square" rtlCol="0" anchor="t">
            <a:spAutoFit/>
          </a:bodyPr>
          <a:p>
            <a:r>
              <a:rPr lang="zh-CN" altLang="en-US">
                <a:ea typeface="微软雅黑" panose="020B0503020204020204" pitchFamily="34" charset="-122"/>
              </a:rPr>
              <a:t>每个格子负责检测‘落入’该格子的物体。并输出B个bounding box（包含物体的矩形区域）信息，以及C个物体属于某种类别的概率信息。</a:t>
            </a:r>
            <a:endParaRPr lang="zh-CN" altLang="en-US">
              <a:ea typeface="微软雅黑" panose="020B0503020204020204" pitchFamily="34" charset="-122"/>
            </a:endParaRPr>
          </a:p>
          <a:p>
            <a:endParaRPr lang="zh-CN" altLang="en-US">
              <a:ea typeface="微软雅黑" panose="020B0503020204020204" pitchFamily="34" charset="-122"/>
            </a:endParaRPr>
          </a:p>
          <a:p>
            <a:endParaRPr lang="zh-CN" altLang="en-US">
              <a:ea typeface="微软雅黑" panose="020B0503020204020204" pitchFamily="34" charset="-122"/>
            </a:endParaRPr>
          </a:p>
          <a:p>
            <a:r>
              <a:rPr lang="zh-CN" altLang="en-US">
                <a:ea typeface="微软雅黑" panose="020B0503020204020204" pitchFamily="34" charset="-122"/>
                <a:sym typeface="+mn-ea"/>
              </a:rPr>
              <a:t>Bounding box信息包含5个数据值，第</a:t>
            </a:r>
            <a:r>
              <a:rPr lang="en-US" altLang="zh-CN">
                <a:ea typeface="微软雅黑" panose="020B0503020204020204" pitchFamily="34" charset="-122"/>
                <a:sym typeface="+mn-ea"/>
              </a:rPr>
              <a:t>5</a:t>
            </a:r>
            <a:r>
              <a:rPr lang="zh-CN" altLang="en-US">
                <a:ea typeface="微软雅黑" panose="020B0503020204020204" pitchFamily="34" charset="-122"/>
                <a:sym typeface="+mn-ea"/>
              </a:rPr>
              <a:t>个为confidence。</a:t>
            </a:r>
            <a:endParaRPr lang="zh-CN" altLang="en-US">
              <a:ea typeface="微软雅黑" panose="020B0503020204020204" pitchFamily="34" charset="-122"/>
            </a:endParaRPr>
          </a:p>
          <a:p>
            <a:endParaRPr lang="zh-CN" altLang="en-US">
              <a:ea typeface="微软雅黑" panose="020B0503020204020204" pitchFamily="34" charset="-122"/>
              <a:sym typeface="+mn-ea"/>
            </a:endParaRPr>
          </a:p>
          <a:p>
            <a:endParaRPr lang="zh-CN" altLang="en-US">
              <a:ea typeface="微软雅黑" panose="020B0503020204020204" pitchFamily="34" charset="-122"/>
              <a:sym typeface="+mn-ea"/>
            </a:endParaRPr>
          </a:p>
          <a:p>
            <a:r>
              <a:rPr lang="zh-CN" altLang="en-US">
                <a:ea typeface="微软雅黑" panose="020B0503020204020204" pitchFamily="34" charset="-122"/>
                <a:sym typeface="+mn-ea"/>
              </a:rPr>
              <a:t>则SxS个网格的输出就是S x S x (5*B+C)的一个tensor。 </a:t>
            </a:r>
            <a:endParaRPr lang="zh-CN" altLang="en-US">
              <a:ea typeface="微软雅黑" panose="020B0503020204020204" pitchFamily="34" charset="-122"/>
            </a:endParaRPr>
          </a:p>
          <a:p>
            <a:endParaRPr lang="zh-CN" altLang="en-US">
              <a:ea typeface="微软雅黑" panose="020B0503020204020204" pitchFamily="34" charset="-122"/>
            </a:endParaRPr>
          </a:p>
        </p:txBody>
      </p:sp>
      <p:sp>
        <p:nvSpPr>
          <p:cNvPr id="12" name="文本框 11"/>
          <p:cNvSpPr txBox="1"/>
          <p:nvPr/>
        </p:nvSpPr>
        <p:spPr>
          <a:xfrm>
            <a:off x="2238375" y="6006465"/>
            <a:ext cx="9456420" cy="645160"/>
          </a:xfrm>
          <a:prstGeom prst="rect">
            <a:avLst/>
          </a:prstGeom>
          <a:noFill/>
        </p:spPr>
        <p:txBody>
          <a:bodyPr wrap="square" rtlCol="0" anchor="t">
            <a:spAutoFit/>
          </a:bodyPr>
          <a:p>
            <a:r>
              <a:rPr lang="zh-CN" altLang="en-US">
                <a:ea typeface="微软雅黑" panose="020B0503020204020204" pitchFamily="34" charset="-122"/>
              </a:rPr>
              <a:t>在PASCAL VOC中，图像输入为448x448，取S=7，B=2，一共有20个类别(C=20)。则输出就是7x7x30</a:t>
            </a:r>
            <a:r>
              <a:rPr lang="en-US" altLang="zh-CN">
                <a:ea typeface="微软雅黑" panose="020B0503020204020204" pitchFamily="34" charset="-122"/>
              </a:rPr>
              <a:t>=1470</a:t>
            </a:r>
            <a:r>
              <a:rPr lang="zh-CN" altLang="en-US">
                <a:ea typeface="微软雅黑" panose="020B0503020204020204" pitchFamily="34" charset="-122"/>
              </a:rPr>
              <a:t>的一个tensor。上图是</a:t>
            </a:r>
            <a:r>
              <a:rPr lang="en-US" altLang="zh-CN">
                <a:ea typeface="微软雅黑" panose="020B0503020204020204" pitchFamily="34" charset="-122"/>
              </a:rPr>
              <a:t>YOLO</a:t>
            </a:r>
            <a:r>
              <a:rPr lang="zh-CN" altLang="en-US">
                <a:ea typeface="微软雅黑" panose="020B0503020204020204" pitchFamily="34" charset="-122"/>
              </a:rPr>
              <a:t>全连接层输出特征向量维度对应的内容。</a:t>
            </a:r>
            <a:endParaRPr lang="zh-CN" altLang="en-US">
              <a:ea typeface="微软雅黑" panose="020B0503020204020204" pitchFamily="34" charset="-122"/>
            </a:endParaRPr>
          </a:p>
        </p:txBody>
      </p:sp>
      <p:pic>
        <p:nvPicPr>
          <p:cNvPr id="13" name="图片 4" descr="IMG_257"/>
          <p:cNvPicPr>
            <a:picLocks noChangeAspect="1"/>
          </p:cNvPicPr>
          <p:nvPr/>
        </p:nvPicPr>
        <p:blipFill>
          <a:blip r:embed="rId2"/>
          <a:stretch>
            <a:fillRect/>
          </a:stretch>
        </p:blipFill>
        <p:spPr>
          <a:xfrm>
            <a:off x="6235065" y="4578985"/>
            <a:ext cx="5459730" cy="1130935"/>
          </a:xfrm>
          <a:prstGeom prst="rect">
            <a:avLst/>
          </a:prstGeom>
          <a:noFill/>
          <a:ln w="9525">
            <a:noFill/>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70319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YOLO</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网络结构</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316480" y="5584825"/>
            <a:ext cx="9345930" cy="92202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YOLO的网络结构图</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24个级联的卷积（conv）层和2个全连接（fc）层，其中conv层包括3*3和1*1两种Kernel</a:t>
            </a:r>
            <a:endParaRPr lang="zh-CN" altLang="en-US">
              <a:solidFill>
                <a:schemeClr val="tx1"/>
              </a:solidFill>
              <a:uFillTx/>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769110" y="1320165"/>
            <a:ext cx="10146030" cy="426466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703195"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YOLO</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训练</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阶段</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205355" y="2496185"/>
            <a:ext cx="8809355" cy="2306955"/>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YOLO模型训练分为两步：</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1）预训练。使用ImageNet 1000类数据训练YOLO网络的前20个卷积层+1个average池化层+1个全连接层。训练图像分辨率resize到224x224。</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2）用步骤1）得到的前20个卷积层网络参数来初始化YOLO模型前20个卷积层的网络参数，然后用VOC 20类标注数据进行YOLO模型训练。为提高图像精度，在训练检测模型时，将输入图像分辨率resize到448x448。</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703195"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YOLO</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测试阶段</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2233930" y="1703070"/>
            <a:ext cx="9142730" cy="3969385"/>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在test的时候，每个网格预测的class信息和bounding box预测的confidence信息相乘，就得到每个bounding box的class-specific confidence score: </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等式左边第一项就是每个网格预测的类别信息，第二项就是每个bounding box预测的confidence。这个乘积即表示了预测的box属于某一类的概率，也有该box准确度的信息。</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uFillTx/>
                <a:ea typeface="微软雅黑" panose="020B0503020204020204" pitchFamily="34" charset="-122"/>
                <a:sym typeface="+mn-ea"/>
              </a:rPr>
              <a:t>其中，若bounding box包含物体，则P</a:t>
            </a:r>
            <a:r>
              <a:rPr lang="en-US" altLang="zh-CN">
                <a:uFillTx/>
                <a:ea typeface="微软雅黑" panose="020B0503020204020204" pitchFamily="34" charset="-122"/>
                <a:sym typeface="+mn-ea"/>
              </a:rPr>
              <a:t>r</a:t>
            </a:r>
            <a:r>
              <a:rPr lang="zh-CN" altLang="en-US">
                <a:uFillTx/>
                <a:ea typeface="微软雅黑" panose="020B0503020204020204" pitchFamily="34" charset="-122"/>
                <a:sym typeface="+mn-ea"/>
              </a:rPr>
              <a:t>(</a:t>
            </a:r>
            <a:r>
              <a:rPr lang="en-US" altLang="zh-CN">
                <a:uFillTx/>
                <a:ea typeface="微软雅黑" panose="020B0503020204020204" pitchFamily="34" charset="-122"/>
                <a:sym typeface="+mn-ea"/>
              </a:rPr>
              <a:t>Class</a:t>
            </a:r>
            <a:r>
              <a:rPr lang="en-US" altLang="zh-CN" baseline="-25000">
                <a:solidFill>
                  <a:schemeClr val="tx1"/>
                </a:solidFill>
                <a:uFillTx/>
                <a:ea typeface="微软雅黑" panose="020B0503020204020204" pitchFamily="34" charset="-122"/>
                <a:sym typeface="+mn-ea"/>
              </a:rPr>
              <a:t>i</a:t>
            </a:r>
            <a:r>
              <a:rPr lang="zh-CN" altLang="en-US">
                <a:uFillTx/>
                <a:ea typeface="微软雅黑" panose="020B0503020204020204" pitchFamily="34" charset="-122"/>
                <a:sym typeface="+mn-ea"/>
              </a:rPr>
              <a:t>) = 1；否则P</a:t>
            </a:r>
            <a:r>
              <a:rPr lang="en-US" altLang="zh-CN">
                <a:uFillTx/>
                <a:ea typeface="微软雅黑" panose="020B0503020204020204" pitchFamily="34" charset="-122"/>
                <a:sym typeface="+mn-ea"/>
              </a:rPr>
              <a:t>r</a:t>
            </a:r>
            <a:r>
              <a:rPr lang="zh-CN" altLang="en-US">
                <a:uFillTx/>
                <a:ea typeface="微软雅黑" panose="020B0503020204020204" pitchFamily="34" charset="-122"/>
                <a:sym typeface="+mn-ea"/>
              </a:rPr>
              <a:t>(</a:t>
            </a:r>
            <a:r>
              <a:rPr lang="en-US" altLang="zh-CN">
                <a:uFillTx/>
                <a:ea typeface="微软雅黑" panose="020B0503020204020204" pitchFamily="34" charset="-122"/>
                <a:sym typeface="+mn-ea"/>
              </a:rPr>
              <a:t>Class</a:t>
            </a:r>
            <a:r>
              <a:rPr lang="en-US" altLang="zh-CN" baseline="-25000">
                <a:uFillTx/>
                <a:ea typeface="微软雅黑" panose="020B0503020204020204" pitchFamily="34" charset="-122"/>
                <a:sym typeface="+mn-ea"/>
              </a:rPr>
              <a:t>i</a:t>
            </a:r>
            <a:r>
              <a:rPr lang="zh-CN" altLang="en-US">
                <a:uFillTx/>
                <a:ea typeface="微软雅黑" panose="020B0503020204020204" pitchFamily="34" charset="-122"/>
                <a:sym typeface="+mn-ea"/>
              </a:rPr>
              <a:t>) = 0. </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得到每个box的class-specific confidence score以后，设置阈值，滤掉得分低的boxes，对保留的boxes进行NMS处理，就得到最终的检测结果。</a:t>
            </a:r>
            <a:endParaRPr lang="zh-CN" altLang="en-US">
              <a:solidFill>
                <a:schemeClr val="tx1"/>
              </a:solidFill>
              <a:uFillTx/>
              <a:ea typeface="微软雅黑" panose="020B0503020204020204" pitchFamily="34" charset="-122"/>
            </a:endParaRPr>
          </a:p>
        </p:txBody>
      </p:sp>
      <p:pic>
        <p:nvPicPr>
          <p:cNvPr id="9" name="图片 8" descr="20160317161412042"/>
          <p:cNvPicPr>
            <a:picLocks noChangeAspect="1"/>
          </p:cNvPicPr>
          <p:nvPr/>
        </p:nvPicPr>
        <p:blipFill>
          <a:blip r:embed="rId1"/>
          <a:stretch>
            <a:fillRect/>
          </a:stretch>
        </p:blipFill>
        <p:spPr>
          <a:xfrm>
            <a:off x="1901825" y="2546350"/>
            <a:ext cx="10058400" cy="80962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814320"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YOLO </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实现细节</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2364105" y="1607185"/>
            <a:ext cx="8823960" cy="3692525"/>
          </a:xfrm>
          <a:prstGeom prst="rect">
            <a:avLst/>
          </a:prstGeom>
          <a:noFill/>
        </p:spPr>
        <p:txBody>
          <a:bodyPr wrap="square" rtlCol="0" anchor="t">
            <a:spAutoFit/>
          </a:bodyPr>
          <a:p>
            <a:r>
              <a:rPr lang="zh-CN" altLang="en-US">
                <a:solidFill>
                  <a:schemeClr val="tx1"/>
                </a:solidFill>
                <a:uFillTx/>
                <a:ea typeface="微软雅黑" panose="020B0503020204020204" pitchFamily="34" charset="-122"/>
              </a:rPr>
              <a:t>每个grid有30维，这30维中，8维是回归box的坐标，2维是box的confidence，还有20维是类别。 </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在</a:t>
            </a:r>
            <a:r>
              <a:rPr lang="en-US" altLang="zh-CN">
                <a:solidFill>
                  <a:schemeClr val="tx1"/>
                </a:solidFill>
                <a:uFillTx/>
                <a:ea typeface="微软雅黑" panose="020B0503020204020204" pitchFamily="34" charset="-122"/>
              </a:rPr>
              <a:t>YOLO</a:t>
            </a:r>
            <a:r>
              <a:rPr lang="zh-CN" altLang="en-US">
                <a:solidFill>
                  <a:schemeClr val="tx1"/>
                </a:solidFill>
                <a:uFillTx/>
                <a:ea typeface="微软雅黑" panose="020B0503020204020204" pitchFamily="34" charset="-122"/>
              </a:rPr>
              <a:t>实现中，很重要的一点的就是怎么设计损失函数，让</a:t>
            </a:r>
            <a:r>
              <a:rPr lang="en-US" altLang="zh-CN">
                <a:solidFill>
                  <a:schemeClr val="tx1"/>
                </a:solidFill>
                <a:uFillTx/>
                <a:ea typeface="微软雅黑" panose="020B0503020204020204" pitchFamily="34" charset="-122"/>
              </a:rPr>
              <a:t>x,y</a:t>
            </a:r>
            <a:r>
              <a:rPr lang="zh-CN" altLang="en-US">
                <a:solidFill>
                  <a:schemeClr val="tx1"/>
                </a:solidFill>
                <a:uFillTx/>
                <a:ea typeface="微软雅黑" panose="020B0503020204020204" pitchFamily="34" charset="-122"/>
              </a:rPr>
              <a:t>与</a:t>
            </a:r>
            <a:r>
              <a:rPr lang="en-US" altLang="zh-CN">
                <a:solidFill>
                  <a:schemeClr val="tx1"/>
                </a:solidFill>
                <a:uFillTx/>
                <a:ea typeface="微软雅黑" panose="020B0503020204020204" pitchFamily="34" charset="-122"/>
              </a:rPr>
              <a:t>w,h</a:t>
            </a:r>
            <a:r>
              <a:rPr lang="zh-CN" altLang="en-US">
                <a:solidFill>
                  <a:schemeClr val="tx1"/>
                </a:solidFill>
                <a:uFillTx/>
                <a:ea typeface="微软雅黑" panose="020B0503020204020204" pitchFamily="34" charset="-122"/>
              </a:rPr>
              <a:t>还有</a:t>
            </a:r>
            <a:r>
              <a:rPr lang="en-US" altLang="zh-CN">
                <a:solidFill>
                  <a:schemeClr val="tx1"/>
                </a:solidFill>
                <a:uFillTx/>
                <a:ea typeface="微软雅黑" panose="020B0503020204020204" pitchFamily="34" charset="-122"/>
              </a:rPr>
              <a:t>confidence</a:t>
            </a:r>
            <a:r>
              <a:rPr lang="zh-CN" altLang="en-US">
                <a:solidFill>
                  <a:schemeClr val="tx1"/>
                </a:solidFill>
                <a:uFillTx/>
                <a:ea typeface="微软雅黑" panose="020B0503020204020204" pitchFamily="34" charset="-122"/>
              </a:rPr>
              <a:t>三个方面得到很好的平衡。</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b="1">
                <a:solidFill>
                  <a:schemeClr val="tx1"/>
                </a:solidFill>
                <a:uFillTx/>
                <a:ea typeface="微软雅黑" panose="020B0503020204020204" pitchFamily="34" charset="-122"/>
              </a:rPr>
              <a:t>解决办法</a:t>
            </a:r>
            <a:r>
              <a:rPr lang="zh-CN" altLang="en-US">
                <a:solidFill>
                  <a:schemeClr val="tx1"/>
                </a:solidFill>
                <a:uFillTx/>
                <a:ea typeface="微软雅黑" panose="020B0503020204020204" pitchFamily="34" charset="-122"/>
              </a:rPr>
              <a:t>：</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更重视坐标预测，给这些损失前面赋予更大的loss weight, 记为             ，在pascal VOC训练中取5。</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对没有object的box的confidence loss，赋予小的loss weight，记为            ，在pascal VOC训练中取0.5。</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有object的box的confidence loss和类别的loss的loss weight正常取1。</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642985" y="3582670"/>
            <a:ext cx="636270" cy="295275"/>
          </a:xfrm>
          <a:prstGeom prst="rect">
            <a:avLst/>
          </a:prstGeom>
        </p:spPr>
      </p:pic>
      <p:pic>
        <p:nvPicPr>
          <p:cNvPr id="9" name="图片 8"/>
          <p:cNvPicPr>
            <a:picLocks noChangeAspect="1"/>
          </p:cNvPicPr>
          <p:nvPr/>
        </p:nvPicPr>
        <p:blipFill>
          <a:blip r:embed="rId2"/>
          <a:stretch>
            <a:fillRect/>
          </a:stretch>
        </p:blipFill>
        <p:spPr>
          <a:xfrm>
            <a:off x="8790940" y="4119880"/>
            <a:ext cx="574675" cy="29845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703195"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YOLO</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损失函数</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1"/>
          <a:stretch>
            <a:fillRect/>
          </a:stretch>
        </p:blipFill>
        <p:spPr>
          <a:xfrm>
            <a:off x="2613025" y="1391285"/>
            <a:ext cx="8491220" cy="530606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195897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YOLO</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总结</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3074670" y="1591945"/>
            <a:ext cx="7201535" cy="659130"/>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YOLO将目标检测任务转换成一个回归问题，大大加快了检测的速度，使得YOLO可以每秒处理45张图像。</a:t>
            </a:r>
            <a:endParaRPr lang="zh-CN" altLang="en-US">
              <a:solidFill>
                <a:schemeClr val="tx1"/>
              </a:solidFill>
              <a:uFillTx/>
              <a:ea typeface="微软雅黑" panose="020B0503020204020204" pitchFamily="34" charset="-122"/>
            </a:endParaRPr>
          </a:p>
        </p:txBody>
      </p:sp>
      <p:sp>
        <p:nvSpPr>
          <p:cNvPr id="7" name="文本框 6"/>
          <p:cNvSpPr txBox="1"/>
          <p:nvPr/>
        </p:nvSpPr>
        <p:spPr>
          <a:xfrm>
            <a:off x="3074670" y="2371725"/>
            <a:ext cx="6767195" cy="933450"/>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但是YOLO也存在问题：没有了Region Proposal机制，只使用7*7的网格回归会使得目标不能非常精准的定位，这也导致了YOLO的检测精度并不是很高。</a:t>
            </a:r>
            <a:endParaRPr lang="zh-CN" altLang="en-US">
              <a:solidFill>
                <a:schemeClr val="tx1"/>
              </a:solidFill>
              <a:uFillTx/>
              <a:ea typeface="微软雅黑" panose="020B0503020204020204" pitchFamily="34" charset="-122"/>
            </a:endParaRPr>
          </a:p>
        </p:txBody>
      </p:sp>
      <p:pic>
        <p:nvPicPr>
          <p:cNvPr id="8" name="图片 7" descr="20160712151427295"/>
          <p:cNvPicPr>
            <a:picLocks noChangeAspect="1"/>
          </p:cNvPicPr>
          <p:nvPr/>
        </p:nvPicPr>
        <p:blipFill>
          <a:blip r:embed="rId1"/>
          <a:stretch>
            <a:fillRect/>
          </a:stretch>
        </p:blipFill>
        <p:spPr>
          <a:xfrm>
            <a:off x="3620770" y="3425825"/>
            <a:ext cx="5674995" cy="316928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720000">
            <a:off x="3643660" y="3165684"/>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3977132" y="808412"/>
            <a:ext cx="6182758" cy="729541"/>
            <a:chOff x="3977132" y="808412"/>
            <a:chExt cx="6182758" cy="729541"/>
          </a:xfrm>
        </p:grpSpPr>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目标检测概述</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3558" y="1724102"/>
            <a:ext cx="5489141" cy="729541"/>
            <a:chOff x="4683558" y="1724102"/>
            <a:chExt cx="5489141" cy="729541"/>
          </a:xfrm>
        </p:grpSpPr>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5674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1609725"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R-CNN</a:t>
              </a:r>
              <a:endParaRPr lang="en-US" altLang="zh-CN" sz="2800" spc="300" dirty="0" smtClean="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971" y="2604546"/>
            <a:ext cx="5274920" cy="729541"/>
            <a:chOff x="4884971" y="2604546"/>
            <a:chExt cx="5274920" cy="729541"/>
          </a:xfrm>
        </p:grpSpPr>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0036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1323340"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YOLO</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863136" y="3506582"/>
            <a:ext cx="5296754" cy="729541"/>
            <a:chOff x="4863136" y="3506582"/>
            <a:chExt cx="5296754" cy="729541"/>
          </a:xfrm>
        </p:grpSpPr>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2703195"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Squeeze</a:t>
              </a:r>
              <a:r>
                <a:rPr lang="zh-CN" altLang="en-US" sz="2800" spc="300" dirty="0" smtClean="0">
                  <a:solidFill>
                    <a:schemeClr val="bg1"/>
                  </a:solidFill>
                  <a:latin typeface="微软雅黑" panose="020B0503020204020204" pitchFamily="34" charset="-122"/>
                  <a:ea typeface="微软雅黑" panose="020B0503020204020204" pitchFamily="34" charset="-122"/>
                </a:rPr>
                <a:t>网络</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692936" y="4398646"/>
            <a:ext cx="5466954" cy="729541"/>
            <a:chOff x="4692936" y="4398646"/>
            <a:chExt cx="5466954" cy="729541"/>
          </a:xfrm>
        </p:grpSpPr>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4337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目标检测实验</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985123" y="5299051"/>
            <a:ext cx="6174767" cy="729541"/>
            <a:chOff x="3985123" y="5299051"/>
            <a:chExt cx="6174767" cy="729541"/>
          </a:xfrm>
        </p:grpSpPr>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6" name="圆角矩形 85"/>
            <p:cNvSpPr/>
            <p:nvPr/>
          </p:nvSpPr>
          <p:spPr bwMode="auto">
            <a:xfrm>
              <a:off x="4929790" y="5362947"/>
              <a:ext cx="523010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2" name="TextBox 91"/>
            <p:cNvSpPr txBox="1"/>
            <p:nvPr/>
          </p:nvSpPr>
          <p:spPr>
            <a:xfrm>
              <a:off x="5365412" y="5396811"/>
              <a:ext cx="21856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总结与</a:t>
              </a:r>
              <a:r>
                <a:rPr lang="zh-CN" altLang="en-US" sz="2800" spc="300" dirty="0">
                  <a:solidFill>
                    <a:schemeClr val="bg1"/>
                  </a:solidFill>
                  <a:latin typeface="微软雅黑" panose="020B0503020204020204" pitchFamily="34" charset="-122"/>
                  <a:ea typeface="微软雅黑" panose="020B0503020204020204" pitchFamily="34" charset="-122"/>
                </a:rPr>
                <a:t>计划</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6</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120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400" fill="hold"/>
                                        <p:tgtEl>
                                          <p:spTgt spid="8"/>
                                        </p:tgtEl>
                                        <p:attrNameLst>
                                          <p:attrName>ppt_x</p:attrName>
                                        </p:attrNameLst>
                                      </p:cBhvr>
                                      <p:tavLst>
                                        <p:tav tm="0">
                                          <p:val>
                                            <p:strVal val="1+#ppt_w/2"/>
                                          </p:val>
                                        </p:tav>
                                        <p:tav tm="100000">
                                          <p:val>
                                            <p:strVal val="#ppt_x"/>
                                          </p:val>
                                        </p:tav>
                                      </p:tavLst>
                                    </p:anim>
                                    <p:anim calcmode="lin" valueType="num">
                                      <p:cBhvr additive="base">
                                        <p:cTn id="56" dur="400" fill="hold"/>
                                        <p:tgtEl>
                                          <p:spTgt spid="8"/>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120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56" presetClass="path" presetSubtype="0" accel="50000" decel="50000" fill="hold" grpId="1" nodeType="withEffect">
                                  <p:stCondLst>
                                    <p:cond delay="1200"/>
                                  </p:stCondLst>
                                  <p:childTnLst>
                                    <p:animMotion origin="layout" path="M -0.07316 -0.037 L 3.79849E-6 -2.59019E-7 " pathEditMode="relative" rAng="0" ptsTypes="AA">
                                      <p:cBhvr>
                                        <p:cTn id="61" dur="2000" fill="hold"/>
                                        <p:tgtEl>
                                          <p:spTgt spid="2"/>
                                        </p:tgtEl>
                                        <p:attrNameLst>
                                          <p:attrName>ppt_x</p:attrName>
                                          <p:attrName>ppt_y</p:attrName>
                                        </p:attrNameLst>
                                      </p:cBhvr>
                                      <p:rCtr x="3658" y="1850"/>
                                    </p:animMotion>
                                  </p:childTnLst>
                                </p:cTn>
                              </p:par>
                            </p:childTnLst>
                          </p:cTn>
                        </p:par>
                        <p:par>
                          <p:cTn id="62" fill="hold">
                            <p:stCondLst>
                              <p:cond delay="1000"/>
                            </p:stCondLst>
                            <p:childTnLst>
                              <p:par>
                                <p:cTn id="63" presetID="26" presetClass="emph" presetSubtype="0" repeatCount="2000" fill="hold" nodeType="afterEffect">
                                  <p:stCondLst>
                                    <p:cond delay="0"/>
                                  </p:stCondLst>
                                  <p:childTnLst>
                                    <p:animEffect transition="out" filter="fade">
                                      <p:cBhvr>
                                        <p:cTn id="64" dur="500" tmFilter="0, 0; .2, .5; .8, .5; 1, 0"/>
                                        <p:tgtEl>
                                          <p:spTgt spid="6"/>
                                        </p:tgtEl>
                                      </p:cBhvr>
                                    </p:animEffect>
                                    <p:animScale>
                                      <p:cBhvr>
                                        <p:cTn id="65"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p:bldP spid="10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22326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Squeeze</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网络简介</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2538730" y="1736090"/>
            <a:ext cx="8243570" cy="4246245"/>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2016</a:t>
            </a:r>
            <a:r>
              <a:rPr lang="zh-CN" altLang="en-US">
                <a:solidFill>
                  <a:schemeClr val="tx1"/>
                </a:solidFill>
                <a:uFillTx/>
                <a:ea typeface="微软雅黑" panose="020B0503020204020204" pitchFamily="34" charset="-122"/>
              </a:rPr>
              <a:t>年，由UC Berkeley和Stanford研究人员发表了SqueezeNet网络结构和设计思想。SqueezeNet设计目标不是为了得到最佳的CNN识别精度，而是希望简化网络复杂度，同时达到public网络的识别精度。所以SqueezeNet主要是为了降低CNN模型参数数量而设计的。</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en-US" altLang="zh-CN">
                <a:uFillTx/>
                <a:ea typeface="微软雅黑" panose="020B0503020204020204" pitchFamily="34" charset="-122"/>
                <a:sym typeface="+mn-ea"/>
              </a:rPr>
              <a:t>        </a:t>
            </a:r>
            <a:r>
              <a:rPr lang="zh-CN" altLang="en-US">
                <a:uFillTx/>
                <a:ea typeface="微软雅黑" panose="020B0503020204020204" pitchFamily="34" charset="-122"/>
                <a:sym typeface="+mn-ea"/>
              </a:rPr>
              <a:t>SqueezeNet的工作之一是将</a:t>
            </a:r>
            <a:r>
              <a:rPr lang="en-US" altLang="zh-CN">
                <a:uFillTx/>
                <a:ea typeface="微软雅黑" panose="020B0503020204020204" pitchFamily="34" charset="-122"/>
                <a:sym typeface="+mn-ea"/>
              </a:rPr>
              <a:t>AlexNet</a:t>
            </a:r>
            <a:r>
              <a:rPr lang="zh-CN" altLang="en-US">
                <a:uFillTx/>
                <a:ea typeface="微软雅黑" panose="020B0503020204020204" pitchFamily="34" charset="-122"/>
                <a:sym typeface="+mn-ea"/>
              </a:rPr>
              <a:t>的网络模型缩小了</a:t>
            </a:r>
            <a:r>
              <a:rPr lang="en-US" altLang="zh-CN">
                <a:uFillTx/>
                <a:ea typeface="微软雅黑" panose="020B0503020204020204" pitchFamily="34" charset="-122"/>
                <a:sym typeface="+mn-ea"/>
              </a:rPr>
              <a:t>510</a:t>
            </a:r>
            <a:r>
              <a:rPr lang="zh-CN" altLang="en-US">
                <a:uFillTx/>
                <a:ea typeface="微软雅黑" panose="020B0503020204020204" pitchFamily="34" charset="-122"/>
                <a:sym typeface="+mn-ea"/>
              </a:rPr>
              <a:t>倍。</a:t>
            </a:r>
            <a:endParaRPr lang="zh-CN" altLang="en-US">
              <a:uFillTx/>
              <a:ea typeface="微软雅黑" panose="020B0503020204020204" pitchFamily="34" charset="-122"/>
              <a:sym typeface="+mn-ea"/>
            </a:endParaRPr>
          </a:p>
          <a:p>
            <a:r>
              <a:rPr lang="zh-CN" altLang="en-US">
                <a:uFillTx/>
                <a:ea typeface="微软雅黑" panose="020B0503020204020204" pitchFamily="34" charset="-122"/>
                <a:sym typeface="+mn-ea"/>
              </a:rPr>
              <a:t>        （借助</a:t>
            </a:r>
            <a:r>
              <a:rPr lang="en-US" altLang="zh-CN">
                <a:uFillTx/>
                <a:ea typeface="微软雅黑" panose="020B0503020204020204" pitchFamily="34" charset="-122"/>
                <a:sym typeface="+mn-ea"/>
              </a:rPr>
              <a:t>Deep Compression</a:t>
            </a:r>
            <a:r>
              <a:rPr lang="zh-CN" altLang="en-US">
                <a:uFillTx/>
                <a:ea typeface="微软雅黑" panose="020B0503020204020204" pitchFamily="34" charset="-122"/>
                <a:sym typeface="+mn-ea"/>
              </a:rPr>
              <a:t>，将</a:t>
            </a:r>
            <a:r>
              <a:rPr lang="en-US" altLang="zh-CN">
                <a:uFillTx/>
                <a:ea typeface="微软雅黑" panose="020B0503020204020204" pitchFamily="34" charset="-122"/>
                <a:sym typeface="+mn-ea"/>
              </a:rPr>
              <a:t>ref AlexNet 240MB</a:t>
            </a:r>
            <a:r>
              <a:rPr lang="zh-CN" altLang="en-US">
                <a:uFillTx/>
                <a:ea typeface="微软雅黑" panose="020B0503020204020204" pitchFamily="34" charset="-122"/>
                <a:sym typeface="+mn-ea"/>
              </a:rPr>
              <a:t>压缩到了</a:t>
            </a:r>
            <a:r>
              <a:rPr lang="en-US" altLang="zh-CN">
                <a:uFillTx/>
                <a:ea typeface="微软雅黑" panose="020B0503020204020204" pitchFamily="34" charset="-122"/>
                <a:sym typeface="+mn-ea"/>
              </a:rPr>
              <a:t>0.47MB</a:t>
            </a:r>
            <a:r>
              <a:rPr lang="zh-CN" altLang="en-US">
                <a:uFillTx/>
                <a:ea typeface="微软雅黑" panose="020B0503020204020204" pitchFamily="34" charset="-122"/>
                <a:sym typeface="+mn-ea"/>
              </a:rPr>
              <a:t>）</a:t>
            </a:r>
            <a:endParaRPr lang="zh-CN" altLang="en-US">
              <a:uFillTx/>
              <a:ea typeface="微软雅黑" panose="020B0503020204020204" pitchFamily="34" charset="-122"/>
              <a:sym typeface="+mn-ea"/>
            </a:endParaRPr>
          </a:p>
          <a:p>
            <a:endParaRPr lang="zh-CN" altLang="en-US">
              <a:solidFill>
                <a:schemeClr val="tx1"/>
              </a:solidFill>
              <a:uFillTx/>
              <a:ea typeface="微软雅黑" panose="020B0503020204020204" pitchFamily="34" charset="-122"/>
            </a:endParaRPr>
          </a:p>
          <a:p>
            <a:r>
              <a:rPr lang="en-US" altLang="zh-CN">
                <a:uFillTx/>
                <a:ea typeface="微软雅黑" panose="020B0503020204020204" pitchFamily="34" charset="-122"/>
                <a:sym typeface="+mn-ea"/>
              </a:rPr>
              <a:t>        </a:t>
            </a:r>
            <a:r>
              <a:rPr lang="zh-CN" altLang="en-US">
                <a:uFillTx/>
                <a:ea typeface="微软雅黑" panose="020B0503020204020204" pitchFamily="34" charset="-122"/>
                <a:sym typeface="+mn-ea"/>
              </a:rPr>
              <a:t>但是实时目标检测还是存在很多的问题，集中在速度和精度两个方面。基于回归的方法在定位的精度上会存在一些不足，而基于候选区域的方法在速度上还需要改善。</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en-US" altLang="zh-CN">
                <a:uFillTx/>
                <a:ea typeface="微软雅黑" panose="020B0503020204020204" pitchFamily="34" charset="-122"/>
                <a:sym typeface="+mn-ea"/>
              </a:rPr>
              <a:t>        2016</a:t>
            </a:r>
            <a:r>
              <a:rPr lang="zh-CN" altLang="en-US">
                <a:uFillTx/>
                <a:ea typeface="微软雅黑" panose="020B0503020204020204" pitchFamily="34" charset="-122"/>
                <a:sym typeface="+mn-ea"/>
              </a:rPr>
              <a:t>年</a:t>
            </a:r>
            <a:r>
              <a:rPr lang="en-US" altLang="zh-CN">
                <a:uFillTx/>
                <a:ea typeface="微软雅黑" panose="020B0503020204020204" pitchFamily="34" charset="-122"/>
                <a:sym typeface="+mn-ea"/>
              </a:rPr>
              <a:t>12</a:t>
            </a:r>
            <a:r>
              <a:rPr lang="zh-CN" altLang="en-US">
                <a:uFillTx/>
                <a:ea typeface="微软雅黑" panose="020B0503020204020204" pitchFamily="34" charset="-122"/>
                <a:sym typeface="+mn-ea"/>
              </a:rPr>
              <a:t>月，用于自动驾驶的实时目标检测网络SqueezeDet在保持较高精度的同时，也有较快的速度和较小的模型规模。</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42443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Fire Module</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6" name="图片 5" descr="20160315232750747"/>
          <p:cNvPicPr>
            <a:picLocks noChangeAspect="1"/>
          </p:cNvPicPr>
          <p:nvPr/>
        </p:nvPicPr>
        <p:blipFill>
          <a:blip r:embed="rId1"/>
          <a:srcRect l="5460" t="4028" r="5060" b="17275"/>
          <a:stretch>
            <a:fillRect/>
          </a:stretch>
        </p:blipFill>
        <p:spPr>
          <a:xfrm>
            <a:off x="4403725" y="1319530"/>
            <a:ext cx="6400165" cy="3957320"/>
          </a:xfrm>
          <a:prstGeom prst="rect">
            <a:avLst/>
          </a:prstGeom>
        </p:spPr>
      </p:pic>
      <p:sp>
        <p:nvSpPr>
          <p:cNvPr id="7" name="文本框 6"/>
          <p:cNvSpPr txBox="1"/>
          <p:nvPr/>
        </p:nvSpPr>
        <p:spPr>
          <a:xfrm>
            <a:off x="2271395" y="2595880"/>
            <a:ext cx="1752600" cy="368300"/>
          </a:xfrm>
          <a:prstGeom prst="rect">
            <a:avLst/>
          </a:prstGeom>
          <a:noFill/>
        </p:spPr>
        <p:txBody>
          <a:bodyPr wrap="square" rtlCol="0">
            <a:spAutoFit/>
          </a:bodyPr>
          <a:p>
            <a:r>
              <a:rPr lang="en-US" altLang="zh-CN"/>
              <a:t>Fire Module</a:t>
            </a:r>
            <a:endParaRPr lang="en-US" altLang="zh-CN"/>
          </a:p>
        </p:txBody>
      </p:sp>
      <p:sp>
        <p:nvSpPr>
          <p:cNvPr id="8" name="文本框 7"/>
          <p:cNvSpPr txBox="1"/>
          <p:nvPr/>
        </p:nvSpPr>
        <p:spPr>
          <a:xfrm>
            <a:off x="2223770" y="5407660"/>
            <a:ext cx="9229090" cy="120777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(1) </a:t>
            </a:r>
            <a:r>
              <a:rPr lang="zh-CN" altLang="en-US">
                <a:solidFill>
                  <a:schemeClr val="tx1"/>
                </a:solidFill>
                <a:uFillTx/>
                <a:ea typeface="微软雅黑" panose="020B0503020204020204" pitchFamily="34" charset="-122"/>
              </a:rPr>
              <a:t>将原来简单的一层conv层变成两层：squeeze层+expand层，各自带上Relu激活层。在squeeze层里面全是1x1的卷积kernel，数量记为S</a:t>
            </a:r>
            <a:r>
              <a:rPr lang="zh-CN" altLang="en-US" baseline="-25000">
                <a:solidFill>
                  <a:schemeClr val="tx1"/>
                </a:solidFill>
                <a:uFillTx/>
                <a:ea typeface="微软雅黑" panose="020B0503020204020204" pitchFamily="34" charset="-122"/>
              </a:rPr>
              <a:t>11</a:t>
            </a:r>
            <a:r>
              <a:rPr lang="zh-CN" altLang="en-US">
                <a:solidFill>
                  <a:schemeClr val="tx1"/>
                </a:solidFill>
                <a:uFillTx/>
                <a:ea typeface="微软雅黑" panose="020B0503020204020204" pitchFamily="34" charset="-122"/>
              </a:rPr>
              <a:t>；在expand层里面有1x1和3x3的卷积kernel，数量分别记为E</a:t>
            </a:r>
            <a:r>
              <a:rPr lang="zh-CN" altLang="en-US" baseline="-25000">
                <a:solidFill>
                  <a:schemeClr val="tx1"/>
                </a:solidFill>
                <a:uFillTx/>
                <a:ea typeface="微软雅黑" panose="020B0503020204020204" pitchFamily="34" charset="-122"/>
              </a:rPr>
              <a:t>11</a:t>
            </a:r>
            <a:r>
              <a:rPr lang="zh-CN" altLang="en-US">
                <a:solidFill>
                  <a:schemeClr val="tx1"/>
                </a:solidFill>
                <a:uFillTx/>
                <a:ea typeface="微软雅黑" panose="020B0503020204020204" pitchFamily="34" charset="-122"/>
              </a:rPr>
              <a:t>和E</a:t>
            </a:r>
            <a:r>
              <a:rPr lang="zh-CN" altLang="en-US" baseline="-25000">
                <a:solidFill>
                  <a:schemeClr val="tx1"/>
                </a:solidFill>
                <a:uFillTx/>
                <a:ea typeface="微软雅黑" panose="020B0503020204020204" pitchFamily="34" charset="-122"/>
              </a:rPr>
              <a:t>33</a:t>
            </a:r>
            <a:endParaRPr lang="zh-CN" altLang="en-US" baseline="-25000">
              <a:solidFill>
                <a:schemeClr val="tx1"/>
              </a:solidFill>
              <a:uFillTx/>
              <a:ea typeface="微软雅黑" panose="020B0503020204020204" pitchFamily="34" charset="-122"/>
            </a:endParaRPr>
          </a:p>
          <a:p>
            <a:r>
              <a:rPr lang="en-US" altLang="zh-CN">
                <a:solidFill>
                  <a:schemeClr val="tx1"/>
                </a:solidFill>
                <a:uFillTx/>
                <a:ea typeface="微软雅黑" panose="020B0503020204020204" pitchFamily="34" charset="-122"/>
              </a:rPr>
              <a:t>(2) </a:t>
            </a:r>
            <a:r>
              <a:rPr lang="zh-CN" altLang="en-US">
                <a:solidFill>
                  <a:schemeClr val="tx1"/>
                </a:solidFill>
                <a:uFillTx/>
                <a:ea typeface="微软雅黑" panose="020B0503020204020204" pitchFamily="34" charset="-122"/>
              </a:rPr>
              <a:t>expand层之后将1x1和3x3的卷积output feature maps在channel维度拼接起来。</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79527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mn-ea"/>
              </a:rPr>
              <a:t>数据集简单介绍</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5384800" y="5737860"/>
            <a:ext cx="2360295" cy="368300"/>
          </a:xfrm>
          <a:prstGeom prst="rect">
            <a:avLst/>
          </a:prstGeom>
          <a:noFill/>
        </p:spPr>
        <p:txBody>
          <a:bodyPr wrap="square" rtlCol="0">
            <a:spAutoFit/>
          </a:bodyPr>
          <a:p>
            <a:r>
              <a:rPr lang="en-US" altLang="zh-CN"/>
              <a:t>KITTI 1242x375 RGB</a:t>
            </a:r>
            <a:endParaRPr lang="en-US" altLang="zh-CN"/>
          </a:p>
        </p:txBody>
      </p:sp>
      <p:pic>
        <p:nvPicPr>
          <p:cNvPr id="18" name="图片 17"/>
          <p:cNvPicPr>
            <a:picLocks noChangeAspect="1"/>
          </p:cNvPicPr>
          <p:nvPr/>
        </p:nvPicPr>
        <p:blipFill>
          <a:blip r:embed="rId1"/>
          <a:stretch>
            <a:fillRect/>
          </a:stretch>
        </p:blipFill>
        <p:spPr>
          <a:xfrm>
            <a:off x="2015490" y="1436370"/>
            <a:ext cx="9695180" cy="417258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390969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SqueezeNet</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网络结构</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6" name="图片 5" descr="20160316002407347"/>
          <p:cNvPicPr>
            <a:picLocks noChangeAspect="1"/>
          </p:cNvPicPr>
          <p:nvPr/>
        </p:nvPicPr>
        <p:blipFill>
          <a:blip r:embed="rId1"/>
          <a:srcRect l="3676" r="2750" b="3022"/>
          <a:stretch>
            <a:fillRect/>
          </a:stretch>
        </p:blipFill>
        <p:spPr>
          <a:xfrm>
            <a:off x="2193925" y="1293495"/>
            <a:ext cx="3025775" cy="5401945"/>
          </a:xfrm>
          <a:prstGeom prst="rect">
            <a:avLst/>
          </a:prstGeom>
        </p:spPr>
      </p:pic>
      <p:sp>
        <p:nvSpPr>
          <p:cNvPr id="7" name="文本框 6"/>
          <p:cNvSpPr txBox="1"/>
          <p:nvPr/>
        </p:nvSpPr>
        <p:spPr>
          <a:xfrm>
            <a:off x="5608320" y="1937385"/>
            <a:ext cx="5233035" cy="3692525"/>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一共</a:t>
            </a:r>
            <a:r>
              <a:rPr lang="en-US" altLang="zh-CN">
                <a:solidFill>
                  <a:schemeClr val="tx1"/>
                </a:solidFill>
                <a:uFillTx/>
                <a:ea typeface="微软雅黑" panose="020B0503020204020204" pitchFamily="34" charset="-122"/>
              </a:rPr>
              <a:t>15</a:t>
            </a:r>
            <a:r>
              <a:rPr lang="zh-CN" altLang="en-US">
                <a:solidFill>
                  <a:schemeClr val="tx1"/>
                </a:solidFill>
                <a:uFillTx/>
                <a:ea typeface="微软雅黑" panose="020B0503020204020204" pitchFamily="34" charset="-122"/>
              </a:rPr>
              <a:t>层，9层fire module，中间穿插一些max pooling，最后是global avg pooling代替了fc层（参数大大减少）。</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在开始和最后还有两层最简单的单层conv层，保证输入输出大小可掌握。</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网络在剪枝前的参数规模为</a:t>
            </a:r>
            <a:r>
              <a:rPr lang="en-US" altLang="zh-CN">
                <a:solidFill>
                  <a:schemeClr val="tx1"/>
                </a:solidFill>
                <a:uFillTx/>
                <a:ea typeface="微软雅黑" panose="020B0503020204020204" pitchFamily="34" charset="-122"/>
              </a:rPr>
              <a:t>1,248,424</a:t>
            </a:r>
            <a:r>
              <a:rPr lang="zh-CN" altLang="en-US">
                <a:solidFill>
                  <a:schemeClr val="tx1"/>
                </a:solidFill>
                <a:uFillTx/>
                <a:ea typeface="微软雅黑" panose="020B0503020204020204" pitchFamily="34" charset="-122"/>
              </a:rPr>
              <a:t>，在剪枝后为</a:t>
            </a:r>
            <a:r>
              <a:rPr lang="en-US" altLang="zh-CN">
                <a:solidFill>
                  <a:schemeClr val="tx1"/>
                </a:solidFill>
                <a:uFillTx/>
                <a:ea typeface="微软雅黑" panose="020B0503020204020204" pitchFamily="34" charset="-122"/>
              </a:rPr>
              <a:t>421,098</a:t>
            </a:r>
            <a:r>
              <a:rPr lang="zh-CN" altLang="en-US">
                <a:solidFill>
                  <a:schemeClr val="tx1"/>
                </a:solidFill>
                <a:uFillTx/>
                <a:ea typeface="微软雅黑" panose="020B0503020204020204" pitchFamily="34" charset="-122"/>
              </a:rPr>
              <a:t>，约三分之一。</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en-US" altLang="zh-CN">
                <a:sym typeface="+mn-ea"/>
              </a:rPr>
              <a:t>    </a:t>
            </a:r>
            <a:r>
              <a:rPr lang="en-US" altLang="zh-CN">
                <a:uFillTx/>
                <a:ea typeface="微软雅黑" panose="020B0503020204020204" pitchFamily="34" charset="-122"/>
                <a:sym typeface="+mn-ea"/>
              </a:rPr>
              <a:t> </a:t>
            </a:r>
            <a:r>
              <a:rPr lang="zh-CN" altLang="en-US">
                <a:uFillTx/>
                <a:ea typeface="微软雅黑" panose="020B0503020204020204" pitchFamily="34" charset="-122"/>
                <a:sym typeface="+mn-ea"/>
              </a:rPr>
              <a:t>在</a:t>
            </a:r>
            <a:r>
              <a:rPr lang="en-US" altLang="zh-CN">
                <a:uFillTx/>
                <a:ea typeface="微软雅黑" panose="020B0503020204020204" pitchFamily="34" charset="-122"/>
                <a:sym typeface="+mn-ea"/>
              </a:rPr>
              <a:t>caffe</a:t>
            </a:r>
            <a:r>
              <a:rPr lang="zh-CN" altLang="en-US">
                <a:uFillTx/>
                <a:ea typeface="微软雅黑" panose="020B0503020204020204" pitchFamily="34" charset="-122"/>
                <a:sym typeface="+mn-ea"/>
              </a:rPr>
              <a:t>、</a:t>
            </a:r>
            <a:r>
              <a:rPr lang="en-US" altLang="zh-CN">
                <a:uFillTx/>
                <a:ea typeface="微软雅黑" panose="020B0503020204020204" pitchFamily="34" charset="-122"/>
                <a:sym typeface="+mn-ea"/>
              </a:rPr>
              <a:t>MXNet</a:t>
            </a:r>
            <a:r>
              <a:rPr lang="zh-CN" altLang="en-US">
                <a:uFillTx/>
                <a:ea typeface="微软雅黑" panose="020B0503020204020204" pitchFamily="34" charset="-122"/>
                <a:sym typeface="+mn-ea"/>
              </a:rPr>
              <a:t>、</a:t>
            </a:r>
            <a:r>
              <a:rPr lang="en-US" altLang="zh-CN">
                <a:uFillTx/>
                <a:ea typeface="微软雅黑" panose="020B0503020204020204" pitchFamily="34" charset="-122"/>
                <a:sym typeface="+mn-ea"/>
              </a:rPr>
              <a:t>Chainer</a:t>
            </a:r>
            <a:r>
              <a:rPr lang="zh-CN" altLang="en-US">
                <a:uFillTx/>
                <a:ea typeface="微软雅黑" panose="020B0503020204020204" pitchFamily="34" charset="-122"/>
                <a:sym typeface="+mn-ea"/>
              </a:rPr>
              <a:t>、</a:t>
            </a:r>
            <a:r>
              <a:rPr lang="en-US" altLang="zh-CN">
                <a:uFillTx/>
                <a:ea typeface="微软雅黑" panose="020B0503020204020204" pitchFamily="34" charset="-122"/>
                <a:sym typeface="+mn-ea"/>
              </a:rPr>
              <a:t>Keras</a:t>
            </a:r>
            <a:r>
              <a:rPr lang="zh-CN" altLang="en-US">
                <a:uFillTx/>
                <a:ea typeface="微软雅黑" panose="020B0503020204020204" pitchFamily="34" charset="-122"/>
                <a:sym typeface="+mn-ea"/>
              </a:rPr>
              <a:t>、</a:t>
            </a:r>
            <a:r>
              <a:rPr lang="en-US" altLang="zh-CN">
                <a:uFillTx/>
                <a:ea typeface="微软雅黑" panose="020B0503020204020204" pitchFamily="34" charset="-122"/>
                <a:sym typeface="+mn-ea"/>
              </a:rPr>
              <a:t>Torch</a:t>
            </a:r>
            <a:r>
              <a:rPr lang="zh-CN" altLang="en-US">
                <a:uFillTx/>
                <a:ea typeface="微软雅黑" panose="020B0503020204020204" pitchFamily="34" charset="-122"/>
                <a:sym typeface="+mn-ea"/>
              </a:rPr>
              <a:t>等深度学习框架上已经完成了</a:t>
            </a:r>
            <a:r>
              <a:rPr lang="en-US" altLang="zh-CN">
                <a:uFillTx/>
                <a:ea typeface="微软雅黑" panose="020B0503020204020204" pitchFamily="34" charset="-122"/>
                <a:sym typeface="+mn-ea"/>
              </a:rPr>
              <a:t>SqueezeNet</a:t>
            </a:r>
            <a:r>
              <a:rPr lang="zh-CN" altLang="en-US">
                <a:uFillTx/>
                <a:ea typeface="微软雅黑" panose="020B0503020204020204" pitchFamily="34" charset="-122"/>
                <a:sym typeface="+mn-ea"/>
              </a:rPr>
              <a:t>的实现。</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121358" y="456820"/>
            <a:ext cx="5770245"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SqueezeNet</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模型大小与精度比较</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349756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1"/>
          <a:stretch>
            <a:fillRect/>
          </a:stretch>
        </p:blipFill>
        <p:spPr>
          <a:xfrm>
            <a:off x="1717675" y="1896110"/>
            <a:ext cx="10287000" cy="367347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121358" y="456820"/>
            <a:ext cx="594106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SqueezeDet Detection Pipeline</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349756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6" name="图片 5" descr="squeezedet"/>
          <p:cNvPicPr>
            <a:picLocks noChangeAspect="1"/>
          </p:cNvPicPr>
          <p:nvPr/>
        </p:nvPicPr>
        <p:blipFill>
          <a:blip r:embed="rId1"/>
          <a:stretch>
            <a:fillRect/>
          </a:stretch>
        </p:blipFill>
        <p:spPr>
          <a:xfrm>
            <a:off x="3317875" y="1434465"/>
            <a:ext cx="6698615" cy="3728720"/>
          </a:xfrm>
          <a:prstGeom prst="rect">
            <a:avLst/>
          </a:prstGeom>
        </p:spPr>
      </p:pic>
      <p:sp>
        <p:nvSpPr>
          <p:cNvPr id="7" name="文本框 6"/>
          <p:cNvSpPr txBox="1"/>
          <p:nvPr/>
        </p:nvSpPr>
        <p:spPr>
          <a:xfrm>
            <a:off x="2640330" y="5508625"/>
            <a:ext cx="8215630" cy="1198880"/>
          </a:xfrm>
          <a:prstGeom prst="rect">
            <a:avLst/>
          </a:prstGeom>
          <a:noFill/>
        </p:spPr>
        <p:txBody>
          <a:bodyPr wrap="square" rtlCol="0" anchor="t">
            <a:spAutoFit/>
          </a:bodyPr>
          <a:p>
            <a:r>
              <a:rPr lang="en-US" altLang="zh-CN"/>
              <a:t>        </a:t>
            </a:r>
            <a:r>
              <a:rPr lang="zh-CN" altLang="en-US">
                <a:solidFill>
                  <a:schemeClr val="tx1"/>
                </a:solidFill>
                <a:uFillTx/>
                <a:ea typeface="微软雅黑" panose="020B0503020204020204" pitchFamily="34" charset="-122"/>
              </a:rPr>
              <a:t>输入图像经过一个卷积网络提取低精度，高维度特征图 feature map，特征图经过一个 ConvDet 层处理得到若干</a:t>
            </a:r>
            <a:r>
              <a:rPr lang="en-US" altLang="zh-CN">
                <a:solidFill>
                  <a:schemeClr val="tx1"/>
                </a:solidFill>
                <a:uFillTx/>
                <a:ea typeface="微软雅黑" panose="020B0503020204020204" pitchFamily="34" charset="-122"/>
              </a:rPr>
              <a:t>Bounding boxes</a:t>
            </a:r>
            <a:r>
              <a:rPr lang="zh-CN" altLang="en-US">
                <a:solidFill>
                  <a:schemeClr val="tx1"/>
                </a:solidFill>
                <a:uFillTx/>
                <a:ea typeface="微软雅黑" panose="020B0503020204020204" pitchFamily="34" charset="-122"/>
              </a:rPr>
              <a:t>，每个</a:t>
            </a:r>
            <a:r>
              <a:rPr lang="en-US" altLang="zh-CN">
                <a:uFillTx/>
                <a:ea typeface="微软雅黑" panose="020B0503020204020204" pitchFamily="34" charset="-122"/>
                <a:sym typeface="+mn-ea"/>
              </a:rPr>
              <a:t>Bounding boxes</a:t>
            </a:r>
            <a:r>
              <a:rPr lang="zh-CN" altLang="en-US">
                <a:solidFill>
                  <a:schemeClr val="tx1"/>
                </a:solidFill>
                <a:uFillTx/>
                <a:ea typeface="微软雅黑" panose="020B0503020204020204" pitchFamily="34" charset="-122"/>
              </a:rPr>
              <a:t>有坐标，C个类别概率，1个confidence score，就是包含物体的概率。最后经过非极大值抑制过滤，得到最终检测结果。</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574238" y="456820"/>
            <a:ext cx="179832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ConvDet</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495044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6" name="图片 5" descr="964.tmp"/>
          <p:cNvPicPr>
            <a:picLocks noChangeAspect="1"/>
          </p:cNvPicPr>
          <p:nvPr/>
        </p:nvPicPr>
        <p:blipFill>
          <a:blip r:embed="rId1"/>
          <a:stretch>
            <a:fillRect/>
          </a:stretch>
        </p:blipFill>
        <p:spPr>
          <a:xfrm>
            <a:off x="2065020" y="1806575"/>
            <a:ext cx="6205855" cy="3968115"/>
          </a:xfrm>
          <a:prstGeom prst="rect">
            <a:avLst/>
          </a:prstGeom>
        </p:spPr>
      </p:pic>
      <p:sp>
        <p:nvSpPr>
          <p:cNvPr id="8" name="文本框 7"/>
          <p:cNvSpPr txBox="1"/>
          <p:nvPr/>
        </p:nvSpPr>
        <p:spPr>
          <a:xfrm>
            <a:off x="8455025" y="1806575"/>
            <a:ext cx="3155950" cy="3415030"/>
          </a:xfrm>
          <a:prstGeom prst="rect">
            <a:avLst/>
          </a:prstGeom>
          <a:noFill/>
        </p:spPr>
        <p:txBody>
          <a:bodyPr wrap="square" rtlCol="0">
            <a:spAutoFit/>
          </a:bodyPr>
          <a:p>
            <a:r>
              <a:rPr lang="en-US" altLang="zh-CN">
                <a:uFillTx/>
                <a:ea typeface="微软雅黑" panose="020B0503020204020204" pitchFamily="34" charset="-122"/>
                <a:sym typeface="+mn-ea"/>
              </a:rPr>
              <a:t>        ConvDet</a:t>
            </a:r>
            <a:r>
              <a:rPr lang="zh-CN" altLang="en-US">
                <a:uFillTx/>
                <a:ea typeface="微软雅黑" panose="020B0503020204020204" pitchFamily="34" charset="-122"/>
                <a:sym typeface="+mn-ea"/>
              </a:rPr>
              <a:t>层实质上是一个用来输出 bounding box 坐标和</a:t>
            </a:r>
            <a:endParaRPr lang="zh-CN" altLang="en-US">
              <a:uFillTx/>
              <a:ea typeface="微软雅黑" panose="020B0503020204020204" pitchFamily="34" charset="-122"/>
              <a:sym typeface="+mn-ea"/>
            </a:endParaRPr>
          </a:p>
          <a:p>
            <a:r>
              <a:rPr lang="zh-CN" altLang="en-US">
                <a:solidFill>
                  <a:schemeClr val="tx1"/>
                </a:solidFill>
                <a:uFillTx/>
                <a:ea typeface="微软雅黑" panose="020B0503020204020204" pitchFamily="34" charset="-122"/>
              </a:rPr>
              <a:t>分类概率的卷积层。</a:t>
            </a:r>
            <a:endParaRPr lang="zh-CN" altLang="en-US">
              <a:solidFill>
                <a:schemeClr val="tx1"/>
              </a:solidFill>
              <a:uFillTx/>
              <a:ea typeface="微软雅黑" panose="020B0503020204020204" pitchFamily="34" charset="-122"/>
            </a:endParaRPr>
          </a:p>
          <a:p>
            <a:r>
              <a:rPr lang="en-US" altLang="zh-CN">
                <a:solidFill>
                  <a:schemeClr val="tx1"/>
                </a:solidFill>
                <a:uFillTx/>
                <a:ea typeface="微软雅黑" panose="020B0503020204020204" pitchFamily="34" charset="-122"/>
              </a:rPr>
              <a:t>        </a:t>
            </a:r>
            <a:endParaRPr lang="en-US" altLang="zh-CN">
              <a:solidFill>
                <a:schemeClr val="tx1"/>
              </a:solidFill>
              <a:uFillTx/>
              <a:ea typeface="微软雅黑" panose="020B0503020204020204" pitchFamily="34" charset="-122"/>
            </a:endParaRPr>
          </a:p>
          <a:p>
            <a:r>
              <a:rPr lang="en-US" altLang="zh-CN">
                <a:solidFill>
                  <a:schemeClr val="tx1"/>
                </a:solidFill>
                <a:uFillTx/>
                <a:ea typeface="微软雅黑" panose="020B0503020204020204" pitchFamily="34" charset="-122"/>
              </a:rPr>
              <a:t>        ConvDet</a:t>
            </a:r>
            <a:r>
              <a:rPr lang="zh-CN" altLang="en-US">
                <a:solidFill>
                  <a:schemeClr val="tx1"/>
                </a:solidFill>
                <a:uFillTx/>
                <a:ea typeface="微软雅黑" panose="020B0503020204020204" pitchFamily="34" charset="-122"/>
              </a:rPr>
              <a:t>层的设计使得</a:t>
            </a:r>
            <a:r>
              <a:rPr lang="en-US" altLang="zh-CN">
                <a:solidFill>
                  <a:schemeClr val="tx1"/>
                </a:solidFill>
                <a:uFillTx/>
                <a:ea typeface="微软雅黑" panose="020B0503020204020204" pitchFamily="34" charset="-122"/>
              </a:rPr>
              <a:t>SqueezeDet</a:t>
            </a:r>
            <a:r>
              <a:rPr lang="zh-CN" altLang="en-US">
                <a:solidFill>
                  <a:schemeClr val="tx1"/>
                </a:solidFill>
                <a:uFillTx/>
                <a:ea typeface="微软雅黑" panose="020B0503020204020204" pitchFamily="34" charset="-122"/>
              </a:rPr>
              <a:t>比</a:t>
            </a:r>
            <a:r>
              <a:rPr lang="en-US" altLang="zh-CN">
                <a:solidFill>
                  <a:schemeClr val="tx1"/>
                </a:solidFill>
                <a:uFillTx/>
                <a:ea typeface="微软雅黑" panose="020B0503020204020204" pitchFamily="34" charset="-122"/>
              </a:rPr>
              <a:t>YOLO</a:t>
            </a:r>
            <a:r>
              <a:rPr lang="zh-CN" altLang="en-US">
                <a:solidFill>
                  <a:schemeClr val="tx1"/>
                </a:solidFill>
                <a:uFillTx/>
                <a:ea typeface="微软雅黑" panose="020B0503020204020204" pitchFamily="34" charset="-122"/>
              </a:rPr>
              <a:t>产生更多的 region proposals和更少的参数。</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en-US" altLang="zh-CN">
                <a:uFillTx/>
                <a:ea typeface="微软雅黑" panose="020B0503020204020204" pitchFamily="34" charset="-122"/>
                <a:sym typeface="+mn-ea"/>
              </a:rPr>
              <a:t>        </a:t>
            </a:r>
            <a:r>
              <a:rPr lang="zh-CN" altLang="en-US">
                <a:uFillTx/>
                <a:ea typeface="微软雅黑" panose="020B0503020204020204" pitchFamily="34" charset="-122"/>
                <a:sym typeface="+mn-ea"/>
              </a:rPr>
              <a:t>对特征图的每个网格位置使用 K个 anchors 进行矩形框的回归和置信度计算。</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540458" y="456820"/>
            <a:ext cx="500507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SqueezeDet</a:t>
            </a:r>
            <a:r>
              <a:rPr lang="zh-CN" altLang="en-US" sz="2930" b="1" dirty="0">
                <a:solidFill>
                  <a:schemeClr val="tx1">
                    <a:lumMod val="95000"/>
                    <a:lumOff val="5000"/>
                  </a:schemeClr>
                </a:solidFill>
                <a:cs typeface="Arial" panose="020B0604020202020204" pitchFamily="34" charset="0"/>
                <a:sym typeface="Impact" panose="020B0806030902050204" pitchFamily="34" charset="0"/>
              </a:rPr>
              <a:t>与其他网络比较</a:t>
            </a:r>
            <a:endParaRPr lang="zh-CN" altLang="en-US"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3" name="组合 2"/>
          <p:cNvGrpSpPr/>
          <p:nvPr/>
        </p:nvGrpSpPr>
        <p:grpSpPr>
          <a:xfrm>
            <a:off x="391666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1"/>
          <a:stretch>
            <a:fillRect/>
          </a:stretch>
        </p:blipFill>
        <p:spPr>
          <a:xfrm>
            <a:off x="1771650" y="1816100"/>
            <a:ext cx="10358120" cy="367728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1920000">
            <a:off x="3412199" y="3652518"/>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3977132" y="808412"/>
            <a:ext cx="6182758" cy="729541"/>
            <a:chOff x="3977132" y="808412"/>
            <a:chExt cx="6182758" cy="729541"/>
          </a:xfrm>
        </p:grpSpPr>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目标检测概述</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3558" y="1724102"/>
            <a:ext cx="5476332" cy="729541"/>
            <a:chOff x="4683558" y="1724102"/>
            <a:chExt cx="5476332" cy="729541"/>
          </a:xfrm>
        </p:grpSpPr>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1" y="1783610"/>
              <a:ext cx="454393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1609725" cy="565150"/>
            </a:xfrm>
            <a:prstGeom prst="rect">
              <a:avLst/>
            </a:prstGeom>
            <a:no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R-CNN</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971" y="2604546"/>
            <a:ext cx="5274920" cy="729541"/>
            <a:chOff x="4884971" y="2604546"/>
            <a:chExt cx="5274920" cy="729541"/>
          </a:xfrm>
        </p:grpSpPr>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0036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1323340"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YOLO</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863136" y="3506582"/>
            <a:ext cx="5296754" cy="729541"/>
            <a:chOff x="4863136" y="3506582"/>
            <a:chExt cx="5296754" cy="729541"/>
          </a:xfrm>
        </p:grpSpPr>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2703195"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Squeeze</a:t>
              </a:r>
              <a:r>
                <a:rPr lang="zh-CN" altLang="en-US" sz="2800" spc="300" dirty="0" smtClean="0">
                  <a:solidFill>
                    <a:schemeClr val="bg1"/>
                  </a:solidFill>
                  <a:latin typeface="微软雅黑" panose="020B0503020204020204" pitchFamily="34" charset="-122"/>
                  <a:ea typeface="微软雅黑" panose="020B0503020204020204" pitchFamily="34" charset="-122"/>
                </a:rPr>
                <a:t>网络</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692936" y="4398646"/>
            <a:ext cx="5466954" cy="729541"/>
            <a:chOff x="4692936" y="4398646"/>
            <a:chExt cx="5466954" cy="729541"/>
          </a:xfrm>
        </p:grpSpPr>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4337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2579370" cy="565150"/>
            </a:xfrm>
            <a:prstGeom prst="rect">
              <a:avLst/>
            </a:prstGeom>
            <a:no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目标检测实验</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985123" y="5299051"/>
            <a:ext cx="6174767" cy="729541"/>
            <a:chOff x="3985123" y="5299051"/>
            <a:chExt cx="6174767" cy="729541"/>
          </a:xfrm>
        </p:grpSpPr>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6" name="圆角矩形 85"/>
            <p:cNvSpPr/>
            <p:nvPr/>
          </p:nvSpPr>
          <p:spPr bwMode="auto">
            <a:xfrm>
              <a:off x="4929790" y="5362947"/>
              <a:ext cx="523010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2" name="TextBox 91"/>
            <p:cNvSpPr txBox="1"/>
            <p:nvPr/>
          </p:nvSpPr>
          <p:spPr>
            <a:xfrm>
              <a:off x="5365412" y="5396811"/>
              <a:ext cx="21856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总结与</a:t>
              </a:r>
              <a:r>
                <a:rPr lang="zh-CN" altLang="en-US" sz="2800" spc="300" dirty="0">
                  <a:solidFill>
                    <a:schemeClr val="bg1"/>
                  </a:solidFill>
                  <a:latin typeface="微软雅黑" panose="020B0503020204020204" pitchFamily="34" charset="-122"/>
                  <a:ea typeface="微软雅黑" panose="020B0503020204020204" pitchFamily="34" charset="-122"/>
                </a:rPr>
                <a:t>计划</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6</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120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400" fill="hold"/>
                                        <p:tgtEl>
                                          <p:spTgt spid="8"/>
                                        </p:tgtEl>
                                        <p:attrNameLst>
                                          <p:attrName>ppt_x</p:attrName>
                                        </p:attrNameLst>
                                      </p:cBhvr>
                                      <p:tavLst>
                                        <p:tav tm="0">
                                          <p:val>
                                            <p:strVal val="1+#ppt_w/2"/>
                                          </p:val>
                                        </p:tav>
                                        <p:tav tm="100000">
                                          <p:val>
                                            <p:strVal val="#ppt_x"/>
                                          </p:val>
                                        </p:tav>
                                      </p:tavLst>
                                    </p:anim>
                                    <p:anim calcmode="lin" valueType="num">
                                      <p:cBhvr additive="base">
                                        <p:cTn id="56" dur="400" fill="hold"/>
                                        <p:tgtEl>
                                          <p:spTgt spid="8"/>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120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56" presetClass="path" presetSubtype="0" accel="50000" decel="50000" fill="hold" grpId="1" nodeType="withEffect">
                                  <p:stCondLst>
                                    <p:cond delay="1200"/>
                                  </p:stCondLst>
                                  <p:childTnLst>
                                    <p:animMotion origin="layout" path="M -0.05649 -0.06084 L -7.34184E-7 3.92783E-6 " pathEditMode="relative" rAng="0" ptsTypes="AA">
                                      <p:cBhvr>
                                        <p:cTn id="61" dur="2000" fill="hold"/>
                                        <p:tgtEl>
                                          <p:spTgt spid="2"/>
                                        </p:tgtEl>
                                        <p:attrNameLst>
                                          <p:attrName>ppt_x</p:attrName>
                                          <p:attrName>ppt_y</p:attrName>
                                        </p:attrNameLst>
                                      </p:cBhvr>
                                      <p:rCtr x="2825" y="3030"/>
                                    </p:animMotion>
                                  </p:childTnLst>
                                </p:cTn>
                              </p:par>
                            </p:childTnLst>
                          </p:cTn>
                        </p:par>
                        <p:par>
                          <p:cTn id="62" fill="hold">
                            <p:stCondLst>
                              <p:cond delay="1000"/>
                            </p:stCondLst>
                            <p:childTnLst>
                              <p:par>
                                <p:cTn id="63" presetID="26" presetClass="emph" presetSubtype="0" repeatCount="2000" fill="hold" nodeType="afterEffect">
                                  <p:stCondLst>
                                    <p:cond delay="0"/>
                                  </p:stCondLst>
                                  <p:childTnLst>
                                    <p:animEffect transition="out" filter="fade">
                                      <p:cBhvr>
                                        <p:cTn id="64" dur="500" tmFilter="0, 0; .2, .5; .8, .5; 1, 0"/>
                                        <p:tgtEl>
                                          <p:spTgt spid="7"/>
                                        </p:tgtEl>
                                      </p:cBhvr>
                                    </p:animEffect>
                                    <p:animScale>
                                      <p:cBhvr>
                                        <p:cTn id="65"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p:bldP spid="10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285242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py-faster-rcnn</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9F9D.tmp"/>
          <p:cNvPicPr>
            <a:picLocks noChangeAspect="1"/>
          </p:cNvPicPr>
          <p:nvPr/>
        </p:nvPicPr>
        <p:blipFill>
          <a:blip r:embed="rId1"/>
          <a:stretch>
            <a:fillRect/>
          </a:stretch>
        </p:blipFill>
        <p:spPr>
          <a:xfrm>
            <a:off x="2561590" y="1638300"/>
            <a:ext cx="7068820" cy="1314450"/>
          </a:xfrm>
          <a:prstGeom prst="rect">
            <a:avLst/>
          </a:prstGeom>
        </p:spPr>
      </p:pic>
      <p:pic>
        <p:nvPicPr>
          <p:cNvPr id="3" name="图片 2" descr="8615.tmp"/>
          <p:cNvPicPr>
            <a:picLocks noChangeAspect="1"/>
          </p:cNvPicPr>
          <p:nvPr/>
        </p:nvPicPr>
        <p:blipFill>
          <a:blip r:embed="rId2"/>
          <a:stretch>
            <a:fillRect/>
          </a:stretch>
        </p:blipFill>
        <p:spPr>
          <a:xfrm>
            <a:off x="2561590" y="3220720"/>
            <a:ext cx="7630795" cy="312483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285242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en-US" altLang="zh-CN" sz="2925" b="1" dirty="0">
                <a:solidFill>
                  <a:schemeClr val="tx1">
                    <a:lumMod val="95000"/>
                    <a:lumOff val="5000"/>
                  </a:schemeClr>
                </a:solidFill>
                <a:cs typeface="Arial" panose="020B0604020202020204" pitchFamily="34" charset="0"/>
                <a:sym typeface="Impact" panose="020B0806030902050204" pitchFamily="34" charset="0"/>
              </a:rPr>
              <a:t>py-faster-rcnn</a:t>
            </a:r>
            <a:endParaRPr lang="zh-CN" altLang="en-US" sz="2930" b="1" dirty="0">
              <a:solidFill>
                <a:schemeClr val="tx1">
                  <a:lumMod val="95000"/>
                  <a:lumOff val="5000"/>
                </a:schemeClr>
              </a:solidFill>
              <a:cs typeface="Arial" panose="020B060402020202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616.tmp"/>
          <p:cNvPicPr>
            <a:picLocks noChangeAspect="1"/>
          </p:cNvPicPr>
          <p:nvPr/>
        </p:nvPicPr>
        <p:blipFill>
          <a:blip r:embed="rId1"/>
          <a:stretch>
            <a:fillRect/>
          </a:stretch>
        </p:blipFill>
        <p:spPr>
          <a:xfrm>
            <a:off x="3021330" y="1278890"/>
            <a:ext cx="7371080" cy="544131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285242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en-US" altLang="zh-CN" sz="2925" b="1" dirty="0">
                <a:solidFill>
                  <a:schemeClr val="tx1">
                    <a:lumMod val="95000"/>
                    <a:lumOff val="5000"/>
                  </a:schemeClr>
                </a:solidFill>
                <a:cs typeface="Arial" panose="020B0604020202020204" pitchFamily="34" charset="0"/>
                <a:sym typeface="Impact" panose="020B0806030902050204" pitchFamily="34" charset="0"/>
              </a:rPr>
              <a:t>py-faster-rcnn</a:t>
            </a:r>
            <a:endParaRPr lang="zh-CN" altLang="en-US" sz="2930" b="1" dirty="0">
              <a:solidFill>
                <a:schemeClr val="tx1">
                  <a:lumMod val="95000"/>
                  <a:lumOff val="5000"/>
                </a:schemeClr>
              </a:solidFill>
              <a:cs typeface="Arial" panose="020B060402020202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5B9B.tmp"/>
          <p:cNvPicPr>
            <a:picLocks noChangeAspect="1"/>
          </p:cNvPicPr>
          <p:nvPr/>
        </p:nvPicPr>
        <p:blipFill>
          <a:blip r:embed="rId1"/>
          <a:stretch>
            <a:fillRect/>
          </a:stretch>
        </p:blipFill>
        <p:spPr>
          <a:xfrm>
            <a:off x="3005455" y="1320165"/>
            <a:ext cx="7413625" cy="542417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285242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en-US" altLang="zh-CN" sz="2925" b="1" dirty="0">
                <a:solidFill>
                  <a:schemeClr val="tx1">
                    <a:lumMod val="95000"/>
                    <a:lumOff val="5000"/>
                  </a:schemeClr>
                </a:solidFill>
                <a:cs typeface="Arial" panose="020B0604020202020204" pitchFamily="34" charset="0"/>
                <a:sym typeface="Impact" panose="020B0806030902050204" pitchFamily="34" charset="0"/>
              </a:rPr>
              <a:t>py-faster-rcnn</a:t>
            </a:r>
            <a:endParaRPr lang="zh-CN" altLang="en-US" sz="2930" b="1" dirty="0">
              <a:solidFill>
                <a:schemeClr val="tx1">
                  <a:lumMod val="95000"/>
                  <a:lumOff val="5000"/>
                </a:schemeClr>
              </a:solidFill>
              <a:cs typeface="Arial" panose="020B060402020202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6C4A.tmp"/>
          <p:cNvPicPr>
            <a:picLocks noChangeAspect="1"/>
          </p:cNvPicPr>
          <p:nvPr/>
        </p:nvPicPr>
        <p:blipFill>
          <a:blip r:embed="rId1"/>
          <a:stretch>
            <a:fillRect/>
          </a:stretch>
        </p:blipFill>
        <p:spPr>
          <a:xfrm>
            <a:off x="2848610" y="1394460"/>
            <a:ext cx="7202170" cy="5306060"/>
          </a:xfrm>
          <a:prstGeom prst="rect">
            <a:avLst/>
          </a:prstGeom>
        </p:spPr>
      </p:pic>
    </p:spTree>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79527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mn-ea"/>
              </a:rPr>
              <a:t>数据集简单介绍</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2084070" y="5612130"/>
            <a:ext cx="9092565" cy="1198880"/>
          </a:xfrm>
          <a:prstGeom prst="rect">
            <a:avLst/>
          </a:prstGeom>
          <a:noFill/>
        </p:spPr>
        <p:txBody>
          <a:bodyPr wrap="square" rtlCol="0">
            <a:spAutoFit/>
          </a:bodyPr>
          <a:p>
            <a:r>
              <a:rPr lang="en-US" altLang="zh-CN"/>
              <a:t>			     Pascal VOC    RGB</a:t>
            </a:r>
            <a:endParaRPr lang="en-US" altLang="zh-CN"/>
          </a:p>
          <a:p>
            <a:endParaRPr lang="en-US" altLang="zh-CN"/>
          </a:p>
          <a:p>
            <a:r>
              <a:rPr lang="en-US" altLang="zh-CN"/>
              <a:t>横向图的尺寸大约在500*375左右，纵向图的尺寸大约在375*500左右，基本不会偏差超过100。（在训练中，第一步就是将这些图片都resize到300*300或是500*500</a:t>
            </a:r>
            <a:r>
              <a:rPr lang="zh-CN" altLang="en-US"/>
              <a:t>）</a:t>
            </a:r>
            <a:endParaRPr lang="zh-CN" altLang="en-US"/>
          </a:p>
        </p:txBody>
      </p:sp>
      <p:pic>
        <p:nvPicPr>
          <p:cNvPr id="7" name="图片 6" descr="2007_000392"/>
          <p:cNvPicPr>
            <a:picLocks noChangeAspect="1"/>
          </p:cNvPicPr>
          <p:nvPr/>
        </p:nvPicPr>
        <p:blipFill>
          <a:blip r:embed="rId1"/>
          <a:stretch>
            <a:fillRect/>
          </a:stretch>
        </p:blipFill>
        <p:spPr>
          <a:xfrm>
            <a:off x="3090545" y="1365885"/>
            <a:ext cx="6405245" cy="425259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285242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0" b="1" dirty="0">
                <a:solidFill>
                  <a:schemeClr val="tx1">
                    <a:lumMod val="95000"/>
                    <a:lumOff val="5000"/>
                  </a:schemeClr>
                </a:solidFill>
                <a:cs typeface="Arial" panose="020B0604020202020204" pitchFamily="34" charset="0"/>
                <a:sym typeface="Impact" panose="020B0806030902050204" pitchFamily="34" charset="0"/>
              </a:rPr>
              <a:t>py-faster-rcnn</a:t>
            </a:r>
            <a:endParaRPr lang="en-US" altLang="zh-CN" sz="2930" b="1" dirty="0">
              <a:solidFill>
                <a:schemeClr val="tx1">
                  <a:lumMod val="95000"/>
                  <a:lumOff val="5000"/>
                </a:schemeClr>
              </a:solidFill>
              <a:cs typeface="Arial" panose="020B0604020202020204" pitchFamily="34" charset="0"/>
              <a:sym typeface="Impact" panose="020B080603090205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26A2.tmp"/>
          <p:cNvPicPr>
            <a:picLocks noChangeAspect="1"/>
          </p:cNvPicPr>
          <p:nvPr/>
        </p:nvPicPr>
        <p:blipFill>
          <a:blip r:embed="rId1"/>
          <a:stretch>
            <a:fillRect/>
          </a:stretch>
        </p:blipFill>
        <p:spPr>
          <a:xfrm>
            <a:off x="1808480" y="1485900"/>
            <a:ext cx="4717415" cy="3517265"/>
          </a:xfrm>
          <a:prstGeom prst="rect">
            <a:avLst/>
          </a:prstGeom>
        </p:spPr>
      </p:pic>
      <p:sp>
        <p:nvSpPr>
          <p:cNvPr id="3" name="文本框 2"/>
          <p:cNvSpPr txBox="1"/>
          <p:nvPr/>
        </p:nvSpPr>
        <p:spPr>
          <a:xfrm>
            <a:off x="3178175" y="5711190"/>
            <a:ext cx="2135505" cy="368300"/>
          </a:xfrm>
          <a:prstGeom prst="rect">
            <a:avLst/>
          </a:prstGeom>
          <a:noFill/>
        </p:spPr>
        <p:txBody>
          <a:bodyPr wrap="square" rtlCol="0">
            <a:spAutoFit/>
          </a:bodyPr>
          <a:p>
            <a:r>
              <a:rPr lang="en-US" altLang="zh-CN"/>
              <a:t>VGG-Net</a:t>
            </a:r>
            <a:endParaRPr lang="en-US" altLang="zh-CN"/>
          </a:p>
        </p:txBody>
      </p:sp>
      <p:sp>
        <p:nvSpPr>
          <p:cNvPr id="4" name="文本框 3"/>
          <p:cNvSpPr txBox="1"/>
          <p:nvPr/>
        </p:nvSpPr>
        <p:spPr>
          <a:xfrm>
            <a:off x="8847455" y="5784850"/>
            <a:ext cx="2355850" cy="368300"/>
          </a:xfrm>
          <a:prstGeom prst="rect">
            <a:avLst/>
          </a:prstGeom>
          <a:noFill/>
        </p:spPr>
        <p:txBody>
          <a:bodyPr wrap="square" rtlCol="0">
            <a:spAutoFit/>
          </a:bodyPr>
          <a:p>
            <a:r>
              <a:rPr lang="en-US" altLang="zh-CN"/>
              <a:t>ZF-Net</a:t>
            </a:r>
            <a:endParaRPr lang="en-US" altLang="zh-CN"/>
          </a:p>
        </p:txBody>
      </p:sp>
      <p:pic>
        <p:nvPicPr>
          <p:cNvPr id="5" name="图片 4" descr="5E81.tmp"/>
          <p:cNvPicPr>
            <a:picLocks noChangeAspect="1"/>
          </p:cNvPicPr>
          <p:nvPr/>
        </p:nvPicPr>
        <p:blipFill>
          <a:blip r:embed="rId2"/>
          <a:stretch>
            <a:fillRect/>
          </a:stretch>
        </p:blipFill>
        <p:spPr>
          <a:xfrm>
            <a:off x="6831330" y="1485900"/>
            <a:ext cx="4948555" cy="356806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2042160" cy="56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930" b="1" dirty="0">
                <a:solidFill>
                  <a:schemeClr val="tx1">
                    <a:lumMod val="95000"/>
                    <a:lumOff val="5000"/>
                  </a:schemeClr>
                </a:solidFill>
                <a:cs typeface="Arial" panose="020B0604020202020204" pitchFamily="34" charset="0"/>
              </a:rPr>
              <a:t>出现的问题</a:t>
            </a:r>
            <a:endParaRPr lang="zh-CN" altLang="en-US" sz="2930" b="1" dirty="0">
              <a:solidFill>
                <a:schemeClr val="tx1">
                  <a:lumMod val="95000"/>
                  <a:lumOff val="5000"/>
                </a:schemeClr>
              </a:solidFill>
              <a:cs typeface="Arial" panose="020B060402020202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221865" y="1927225"/>
            <a:ext cx="9613265" cy="2030095"/>
          </a:xfrm>
          <a:prstGeom prst="rect">
            <a:avLst/>
          </a:prstGeom>
          <a:noFill/>
        </p:spPr>
        <p:txBody>
          <a:bodyPr wrap="square" rtlCol="0">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在运行</a:t>
            </a:r>
            <a:r>
              <a:rPr lang="en-US" altLang="zh-CN">
                <a:solidFill>
                  <a:schemeClr val="tx1"/>
                </a:solidFill>
                <a:uFillTx/>
                <a:ea typeface="微软雅黑" panose="020B0503020204020204" pitchFamily="34" charset="-122"/>
              </a:rPr>
              <a:t>demo</a:t>
            </a:r>
            <a:r>
              <a:rPr lang="zh-CN" altLang="en-US">
                <a:solidFill>
                  <a:schemeClr val="tx1"/>
                </a:solidFill>
                <a:uFillTx/>
                <a:ea typeface="微软雅黑" panose="020B0503020204020204" pitchFamily="34" charset="-122"/>
              </a:rPr>
              <a:t>时，有时会出现Check failed: error == cudaSuccess (2 vs. 0)  out of memory的问题，导致</a:t>
            </a:r>
            <a:r>
              <a:rPr lang="en-US" altLang="zh-CN">
                <a:solidFill>
                  <a:schemeClr val="tx1"/>
                </a:solidFill>
                <a:uFillTx/>
                <a:ea typeface="微软雅黑" panose="020B0503020204020204" pitchFamily="34" charset="-122"/>
              </a:rPr>
              <a:t>Load Net</a:t>
            </a:r>
            <a:r>
              <a:rPr lang="zh-CN" altLang="en-US">
                <a:solidFill>
                  <a:schemeClr val="tx1"/>
                </a:solidFill>
                <a:uFillTx/>
                <a:ea typeface="微软雅黑" panose="020B0503020204020204" pitchFamily="34" charset="-122"/>
              </a:rPr>
              <a:t>失败。</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网上给出的原因和解决方案：可能是显存不足</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办法一</a:t>
            </a:r>
            <a:r>
              <a:rPr lang="en-US" altLang="zh-CN">
                <a:solidFill>
                  <a:schemeClr val="tx1"/>
                </a:solidFill>
                <a:uFillTx/>
                <a:ea typeface="微软雅黑" panose="020B0503020204020204" pitchFamily="34" charset="-122"/>
              </a:rPr>
              <a:t>:</a:t>
            </a:r>
            <a:r>
              <a:rPr lang="zh-CN" altLang="en-US">
                <a:solidFill>
                  <a:schemeClr val="tx1"/>
                </a:solidFill>
                <a:uFillTx/>
                <a:ea typeface="微软雅黑" panose="020B0503020204020204" pitchFamily="34" charset="-122"/>
              </a:rPr>
              <a:t>使用小点的网络模型进行检测，如</a:t>
            </a:r>
            <a:r>
              <a:rPr lang="en-US" altLang="zh-CN">
                <a:solidFill>
                  <a:schemeClr val="tx1"/>
                </a:solidFill>
                <a:uFillTx/>
                <a:ea typeface="微软雅黑" panose="020B0503020204020204" pitchFamily="34" charset="-122"/>
              </a:rPr>
              <a:t>ZF-Net</a:t>
            </a:r>
            <a:endParaRPr lang="en-US" altLang="zh-CN">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办法二</a:t>
            </a:r>
            <a:r>
              <a:rPr lang="en-US" altLang="zh-CN">
                <a:solidFill>
                  <a:schemeClr val="tx1"/>
                </a:solidFill>
                <a:uFillTx/>
                <a:ea typeface="微软雅黑" panose="020B0503020204020204" pitchFamily="34" charset="-122"/>
              </a:rPr>
              <a:t>:</a:t>
            </a:r>
            <a:r>
              <a:rPr lang="zh-CN" altLang="en-US">
                <a:solidFill>
                  <a:schemeClr val="tx1"/>
                </a:solidFill>
                <a:uFillTx/>
                <a:ea typeface="微软雅黑" panose="020B0503020204020204" pitchFamily="34" charset="-122"/>
              </a:rPr>
              <a:t>修改</a:t>
            </a:r>
            <a:r>
              <a:rPr lang="en-US" altLang="zh-CN">
                <a:solidFill>
                  <a:schemeClr val="tx1"/>
                </a:solidFill>
                <a:uFillTx/>
                <a:ea typeface="微软雅黑" panose="020B0503020204020204" pitchFamily="34" charset="-122"/>
              </a:rPr>
              <a:t>batch_size</a:t>
            </a:r>
            <a:endParaRPr lang="en-US" altLang="zh-CN">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3632200"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en-US" altLang="zh-CN" sz="2930" b="1" dirty="0">
                <a:solidFill>
                  <a:schemeClr val="tx1">
                    <a:lumMod val="95000"/>
                    <a:lumOff val="5000"/>
                  </a:schemeClr>
                </a:solidFill>
                <a:cs typeface="Arial" panose="020B0604020202020204" pitchFamily="34" charset="0"/>
              </a:rPr>
              <a:t>SqueezeDet Demo</a:t>
            </a:r>
            <a:endParaRPr lang="en-US" altLang="zh-CN" sz="2930" b="1" dirty="0">
              <a:solidFill>
                <a:schemeClr val="tx1">
                  <a:lumMod val="95000"/>
                  <a:lumOff val="5000"/>
                </a:schemeClr>
              </a:solidFill>
              <a:cs typeface="Arial" panose="020B060402020202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descr="sample"/>
          <p:cNvPicPr>
            <a:picLocks noChangeAspect="1"/>
          </p:cNvPicPr>
          <p:nvPr/>
        </p:nvPicPr>
        <p:blipFill>
          <a:blip r:embed="rId1"/>
          <a:stretch>
            <a:fillRect/>
          </a:stretch>
        </p:blipFill>
        <p:spPr>
          <a:xfrm>
            <a:off x="1863090" y="2388235"/>
            <a:ext cx="10058400" cy="303657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3632200"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en-US" altLang="zh-CN" sz="2930" b="1" dirty="0">
                <a:solidFill>
                  <a:schemeClr val="tx1">
                    <a:lumMod val="95000"/>
                    <a:lumOff val="5000"/>
                  </a:schemeClr>
                </a:solidFill>
                <a:cs typeface="Arial" panose="020B0604020202020204" pitchFamily="34" charset="0"/>
              </a:rPr>
              <a:t>SqueezeDet Demo</a:t>
            </a:r>
            <a:endParaRPr lang="en-US" altLang="zh-CN" sz="2930" b="1" dirty="0">
              <a:solidFill>
                <a:schemeClr val="tx1">
                  <a:lumMod val="95000"/>
                  <a:lumOff val="5000"/>
                </a:schemeClr>
              </a:solidFill>
              <a:cs typeface="Arial" panose="020B060402020202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out_sample"/>
          <p:cNvPicPr>
            <a:picLocks noChangeAspect="1"/>
          </p:cNvPicPr>
          <p:nvPr/>
        </p:nvPicPr>
        <p:blipFill>
          <a:blip r:embed="rId1"/>
          <a:stretch>
            <a:fillRect/>
          </a:stretch>
        </p:blipFill>
        <p:spPr>
          <a:xfrm>
            <a:off x="1849120" y="2388870"/>
            <a:ext cx="10058400" cy="309435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3632200"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en-US" altLang="zh-CN" sz="2930" b="1" dirty="0">
                <a:solidFill>
                  <a:schemeClr val="tx1">
                    <a:lumMod val="95000"/>
                    <a:lumOff val="5000"/>
                  </a:schemeClr>
                </a:solidFill>
                <a:cs typeface="Arial" panose="020B0604020202020204" pitchFamily="34" charset="0"/>
              </a:rPr>
              <a:t>SqueezeDet Demo</a:t>
            </a:r>
            <a:endParaRPr lang="en-US" altLang="zh-CN" sz="2930" b="1" dirty="0">
              <a:solidFill>
                <a:schemeClr val="tx1">
                  <a:lumMod val="95000"/>
                  <a:lumOff val="5000"/>
                </a:schemeClr>
              </a:solidFill>
              <a:cs typeface="Arial" panose="020B060402020202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descr="out_sample2"/>
          <p:cNvPicPr>
            <a:picLocks noChangeAspect="1"/>
          </p:cNvPicPr>
          <p:nvPr/>
        </p:nvPicPr>
        <p:blipFill>
          <a:blip r:embed="rId1"/>
          <a:stretch>
            <a:fillRect/>
          </a:stretch>
        </p:blipFill>
        <p:spPr>
          <a:xfrm>
            <a:off x="1791335" y="2464435"/>
            <a:ext cx="10058400" cy="309435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4763978" y="456820"/>
            <a:ext cx="4034790" cy="54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en-US" altLang="zh-CN" sz="2930" b="1" dirty="0">
                <a:solidFill>
                  <a:schemeClr val="tx1">
                    <a:lumMod val="95000"/>
                    <a:lumOff val="5000"/>
                  </a:schemeClr>
                </a:solidFill>
                <a:cs typeface="Arial" panose="020B0604020202020204" pitchFamily="34" charset="0"/>
              </a:rPr>
              <a:t>SqueezeDet Training</a:t>
            </a:r>
            <a:endParaRPr lang="en-US" altLang="zh-CN" sz="2930" b="1" dirty="0">
              <a:solidFill>
                <a:schemeClr val="tx1">
                  <a:lumMod val="95000"/>
                  <a:lumOff val="5000"/>
                </a:schemeClr>
              </a:solidFill>
              <a:cs typeface="Arial" panose="020B0604020202020204" pitchFamily="34" charset="0"/>
            </a:endParaRPr>
          </a:p>
        </p:txBody>
      </p:sp>
      <p:grpSp>
        <p:nvGrpSpPr>
          <p:cNvPr id="15" name="组合 14"/>
          <p:cNvGrpSpPr/>
          <p:nvPr/>
        </p:nvGrpSpPr>
        <p:grpSpPr>
          <a:xfrm>
            <a:off x="4140182" y="511612"/>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1"/>
          <a:stretch>
            <a:fillRect/>
          </a:stretch>
        </p:blipFill>
        <p:spPr>
          <a:xfrm>
            <a:off x="2176145" y="1406525"/>
            <a:ext cx="9533890" cy="537337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3000000">
            <a:off x="3058256" y="4034967"/>
            <a:ext cx="835410" cy="8097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6915" y="1810507"/>
            <a:ext cx="1200307" cy="2792175"/>
          </a:xfrm>
          <a:prstGeom prst="rect">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823" y="-40670"/>
            <a:ext cx="2346435"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2">
                <a:lumMod val="75000"/>
              </a:schemeClr>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3977132" y="808412"/>
            <a:ext cx="6182758" cy="729541"/>
            <a:chOff x="3977132" y="808412"/>
            <a:chExt cx="6182758" cy="729541"/>
          </a:xfrm>
        </p:grpSpPr>
        <p:sp>
          <p:nvSpPr>
            <p:cNvPr id="75" name="椭圆 74"/>
            <p:cNvSpPr>
              <a:spLocks noChangeAspect="1"/>
            </p:cNvSpPr>
            <p:nvPr/>
          </p:nvSpPr>
          <p:spPr bwMode="auto">
            <a:xfrm>
              <a:off x="3977132" y="80841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目标检测概述</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3558" y="1724102"/>
            <a:ext cx="5476331" cy="729541"/>
            <a:chOff x="4683558" y="1724102"/>
            <a:chExt cx="5476331" cy="729541"/>
          </a:xfrm>
        </p:grpSpPr>
        <p:sp>
          <p:nvSpPr>
            <p:cNvPr id="76" name="椭圆 75"/>
            <p:cNvSpPr>
              <a:spLocks noChangeAspect="1"/>
            </p:cNvSpPr>
            <p:nvPr/>
          </p:nvSpPr>
          <p:spPr bwMode="auto">
            <a:xfrm>
              <a:off x="4683558" y="172410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4393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1609725"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R-CNN</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971" y="2604546"/>
            <a:ext cx="5274918" cy="729541"/>
            <a:chOff x="4884971" y="2604546"/>
            <a:chExt cx="5274918" cy="729541"/>
          </a:xfrm>
        </p:grpSpPr>
        <p:sp>
          <p:nvSpPr>
            <p:cNvPr id="77" name="椭圆 76"/>
            <p:cNvSpPr>
              <a:spLocks noChangeAspect="1"/>
            </p:cNvSpPr>
            <p:nvPr/>
          </p:nvSpPr>
          <p:spPr bwMode="auto">
            <a:xfrm>
              <a:off x="4884971" y="26045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0" y="2671474"/>
              <a:ext cx="430035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1323340"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YOLO</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863136" y="3506582"/>
            <a:ext cx="5296754" cy="729541"/>
            <a:chOff x="4863136" y="3506582"/>
            <a:chExt cx="5296754" cy="729541"/>
          </a:xfrm>
        </p:grpSpPr>
        <p:sp>
          <p:nvSpPr>
            <p:cNvPr id="78" name="椭圆 77"/>
            <p:cNvSpPr>
              <a:spLocks noChangeAspect="1"/>
            </p:cNvSpPr>
            <p:nvPr/>
          </p:nvSpPr>
          <p:spPr bwMode="auto">
            <a:xfrm>
              <a:off x="4863136" y="3506582"/>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2703195" cy="565150"/>
            </a:xfrm>
            <a:prstGeom prst="rect">
              <a:avLst/>
            </a:prstGeom>
            <a:no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Squeeze</a:t>
              </a:r>
              <a:r>
                <a:rPr lang="zh-CN" altLang="en-US" sz="2800" spc="300" dirty="0" smtClean="0">
                  <a:solidFill>
                    <a:schemeClr val="bg1"/>
                  </a:solidFill>
                  <a:latin typeface="微软雅黑" panose="020B0503020204020204" pitchFamily="34" charset="-122"/>
                  <a:ea typeface="微软雅黑" panose="020B0503020204020204" pitchFamily="34" charset="-122"/>
                </a:rPr>
                <a:t>网络</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692936" y="4398646"/>
            <a:ext cx="5466954" cy="729541"/>
            <a:chOff x="4692936" y="4398646"/>
            <a:chExt cx="5466954" cy="729541"/>
          </a:xfrm>
        </p:grpSpPr>
        <p:sp>
          <p:nvSpPr>
            <p:cNvPr id="79" name="椭圆 78"/>
            <p:cNvSpPr>
              <a:spLocks noChangeAspect="1"/>
            </p:cNvSpPr>
            <p:nvPr/>
          </p:nvSpPr>
          <p:spPr bwMode="auto">
            <a:xfrm>
              <a:off x="4692936" y="4398646"/>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43374"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25793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目标检测实验</a:t>
              </a:r>
              <a:endParaRPr lang="zh-CN" altLang="en-US" sz="2800" spc="300" dirty="0" smtClean="0">
                <a:solidFill>
                  <a:schemeClr val="bg1"/>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985123" y="5299051"/>
            <a:ext cx="6174766" cy="729541"/>
            <a:chOff x="3985123" y="5299051"/>
            <a:chExt cx="6174766" cy="729541"/>
          </a:xfrm>
        </p:grpSpPr>
        <p:sp>
          <p:nvSpPr>
            <p:cNvPr id="80" name="椭圆 79"/>
            <p:cNvSpPr>
              <a:spLocks noChangeAspect="1"/>
            </p:cNvSpPr>
            <p:nvPr/>
          </p:nvSpPr>
          <p:spPr bwMode="auto">
            <a:xfrm>
              <a:off x="3985123" y="5299051"/>
              <a:ext cx="767867" cy="729541"/>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6" name="圆角矩形 85"/>
            <p:cNvSpPr/>
            <p:nvPr/>
          </p:nvSpPr>
          <p:spPr bwMode="auto">
            <a:xfrm>
              <a:off x="4929790" y="5362947"/>
              <a:ext cx="5230099" cy="608493"/>
            </a:xfrm>
            <a:prstGeom prst="roundRect">
              <a:avLst>
                <a:gd name="adj" fmla="val 50000"/>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2" name="TextBox 91"/>
            <p:cNvSpPr txBox="1"/>
            <p:nvPr/>
          </p:nvSpPr>
          <p:spPr>
            <a:xfrm>
              <a:off x="5365412" y="5396811"/>
              <a:ext cx="2185670" cy="565150"/>
            </a:xfrm>
            <a:prstGeom prst="rect">
              <a:avLst/>
            </a:prstGeom>
            <a:no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总结与</a:t>
              </a:r>
              <a:r>
                <a:rPr lang="zh-CN" altLang="en-US" sz="2800" spc="300" dirty="0">
                  <a:solidFill>
                    <a:schemeClr val="bg1"/>
                  </a:solidFill>
                  <a:latin typeface="微软雅黑" panose="020B0503020204020204" pitchFamily="34" charset="-122"/>
                  <a:ea typeface="微软雅黑" panose="020B0503020204020204" pitchFamily="34" charset="-122"/>
                </a:rPr>
                <a:t>计划</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4097848" y="5336595"/>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6</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580" y="1995039"/>
            <a:ext cx="2471837" cy="2416829"/>
          </a:xfrm>
          <a:prstGeom prst="ellipse">
            <a:avLst/>
          </a:prstGeom>
          <a:solidFill>
            <a:schemeClr val="accent2">
              <a:lumMod val="75000"/>
            </a:schemeClr>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391" y="2360638"/>
            <a:ext cx="1218177" cy="1340985"/>
          </a:xfrm>
          <a:prstGeom prst="rect">
            <a:avLst/>
          </a:prstGeom>
          <a:no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672" y="3829548"/>
            <a:ext cx="1297616" cy="340711"/>
          </a:xfrm>
          <a:prstGeom prst="rect">
            <a:avLst/>
          </a:prstGeom>
          <a:no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120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400" fill="hold"/>
                                        <p:tgtEl>
                                          <p:spTgt spid="8"/>
                                        </p:tgtEl>
                                        <p:attrNameLst>
                                          <p:attrName>ppt_x</p:attrName>
                                        </p:attrNameLst>
                                      </p:cBhvr>
                                      <p:tavLst>
                                        <p:tav tm="0">
                                          <p:val>
                                            <p:strVal val="1+#ppt_w/2"/>
                                          </p:val>
                                        </p:tav>
                                        <p:tav tm="100000">
                                          <p:val>
                                            <p:strVal val="#ppt_x"/>
                                          </p:val>
                                        </p:tav>
                                      </p:tavLst>
                                    </p:anim>
                                    <p:anim calcmode="lin" valueType="num">
                                      <p:cBhvr additive="base">
                                        <p:cTn id="56" dur="400" fill="hold"/>
                                        <p:tgtEl>
                                          <p:spTgt spid="8"/>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120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56" presetClass="path" presetSubtype="0" accel="50000" decel="50000" fill="hold" grpId="1" nodeType="withEffect">
                                  <p:stCondLst>
                                    <p:cond delay="1200"/>
                                  </p:stCondLst>
                                  <p:childTnLst>
                                    <p:animMotion origin="layout" path="M -0.03606 -0.08767 L -1.83546E-6 -4.3951E-6 " pathEditMode="relative" rAng="0" ptsTypes="AA">
                                      <p:cBhvr>
                                        <p:cTn id="61" dur="2000" fill="hold"/>
                                        <p:tgtEl>
                                          <p:spTgt spid="2"/>
                                        </p:tgtEl>
                                        <p:attrNameLst>
                                          <p:attrName>ppt_x</p:attrName>
                                          <p:attrName>ppt_y</p:attrName>
                                        </p:attrNameLst>
                                      </p:cBhvr>
                                      <p:rCtr x="1796" y="4372"/>
                                    </p:animMotion>
                                  </p:childTnLst>
                                </p:cTn>
                              </p:par>
                            </p:childTnLst>
                          </p:cTn>
                        </p:par>
                        <p:par>
                          <p:cTn id="62" fill="hold">
                            <p:stCondLst>
                              <p:cond delay="1000"/>
                            </p:stCondLst>
                            <p:childTnLst>
                              <p:par>
                                <p:cTn id="63" presetID="26" presetClass="emph" presetSubtype="0" repeatCount="2000" fill="hold" nodeType="afterEffect">
                                  <p:stCondLst>
                                    <p:cond delay="0"/>
                                  </p:stCondLst>
                                  <p:childTnLst>
                                    <p:animEffect transition="out" filter="fade">
                                      <p:cBhvr>
                                        <p:cTn id="64" dur="500" tmFilter="0, 0; .2, .5; .8, .5; 1, 0"/>
                                        <p:tgtEl>
                                          <p:spTgt spid="8"/>
                                        </p:tgtEl>
                                      </p:cBhvr>
                                    </p:animEffect>
                                    <p:animScale>
                                      <p:cBhvr>
                                        <p:cTn id="65"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p:bldP spid="10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6063188" y="456820"/>
            <a:ext cx="92837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rPr>
              <a:t>发展</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endParaRPr>
          </a:p>
        </p:txBody>
      </p:sp>
      <p:grpSp>
        <p:nvGrpSpPr>
          <p:cNvPr id="3" name="组合 2"/>
          <p:cNvGrpSpPr/>
          <p:nvPr/>
        </p:nvGrpSpPr>
        <p:grpSpPr>
          <a:xfrm>
            <a:off x="543939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9" name="Freeform 2"/>
          <p:cNvSpPr/>
          <p:nvPr/>
        </p:nvSpPr>
        <p:spPr bwMode="auto">
          <a:xfrm>
            <a:off x="1962150" y="1404620"/>
            <a:ext cx="9552940" cy="5294630"/>
          </a:xfrm>
          <a:custGeom>
            <a:avLst/>
            <a:gdLst>
              <a:gd name="T0" fmla="*/ 0 w 3668"/>
              <a:gd name="T1" fmla="*/ 2147483647 h 3785"/>
              <a:gd name="T2" fmla="*/ 2147483647 w 3668"/>
              <a:gd name="T3" fmla="*/ 2147483647 h 3785"/>
              <a:gd name="T4" fmla="*/ 2147483647 w 3668"/>
              <a:gd name="T5" fmla="*/ 2147483647 h 3785"/>
              <a:gd name="T6" fmla="*/ 2147483647 w 3668"/>
              <a:gd name="T7" fmla="*/ 2147483647 h 3785"/>
              <a:gd name="T8" fmla="*/ 2147483647 w 3668"/>
              <a:gd name="T9" fmla="*/ 2147483647 h 3785"/>
              <a:gd name="T10" fmla="*/ 2147483647 w 3668"/>
              <a:gd name="T11" fmla="*/ 2147483647 h 3785"/>
              <a:gd name="T12" fmla="*/ 2147483647 w 3668"/>
              <a:gd name="T13" fmla="*/ 2147483647 h 3785"/>
              <a:gd name="T14" fmla="*/ 2147483647 w 3668"/>
              <a:gd name="T15" fmla="*/ 2147483647 h 3785"/>
              <a:gd name="T16" fmla="*/ 2147483647 w 3668"/>
              <a:gd name="T17" fmla="*/ 2147483647 h 3785"/>
              <a:gd name="T18" fmla="*/ 2147483647 w 3668"/>
              <a:gd name="T19" fmla="*/ 2147483647 h 3785"/>
              <a:gd name="T20" fmla="*/ 2147483647 w 3668"/>
              <a:gd name="T21" fmla="*/ 2147483647 h 3785"/>
              <a:gd name="T22" fmla="*/ 2147483647 w 3668"/>
              <a:gd name="T23" fmla="*/ 2147483647 h 3785"/>
              <a:gd name="T24" fmla="*/ 2147483647 w 3668"/>
              <a:gd name="T25" fmla="*/ 2147483647 h 3785"/>
              <a:gd name="T26" fmla="*/ 2147483647 w 3668"/>
              <a:gd name="T27" fmla="*/ 2147483647 h 3785"/>
              <a:gd name="T28" fmla="*/ 2147483647 w 3668"/>
              <a:gd name="T29" fmla="*/ 0 h 3785"/>
              <a:gd name="T30" fmla="*/ 2147483647 w 3668"/>
              <a:gd name="T31" fmla="*/ 2147483647 h 3785"/>
              <a:gd name="T32" fmla="*/ 2147483647 w 3668"/>
              <a:gd name="T33" fmla="*/ 2147483647 h 3785"/>
              <a:gd name="T34" fmla="*/ 2147483647 w 3668"/>
              <a:gd name="T35" fmla="*/ 2147483647 h 3785"/>
              <a:gd name="T36" fmla="*/ 2147483647 w 3668"/>
              <a:gd name="T37" fmla="*/ 2147483647 h 3785"/>
              <a:gd name="T38" fmla="*/ 2147483647 w 3668"/>
              <a:gd name="T39" fmla="*/ 2147483647 h 3785"/>
              <a:gd name="T40" fmla="*/ 2147483647 w 3668"/>
              <a:gd name="T41" fmla="*/ 2147483647 h 3785"/>
              <a:gd name="T42" fmla="*/ 2147483647 w 3668"/>
              <a:gd name="T43" fmla="*/ 2147483647 h 3785"/>
              <a:gd name="T44" fmla="*/ 2147483647 w 3668"/>
              <a:gd name="T45" fmla="*/ 2147483647 h 3785"/>
              <a:gd name="T46" fmla="*/ 2147483647 w 3668"/>
              <a:gd name="T47" fmla="*/ 2147483647 h 3785"/>
              <a:gd name="T48" fmla="*/ 2147483647 w 3668"/>
              <a:gd name="T49" fmla="*/ 2147483647 h 3785"/>
              <a:gd name="T50" fmla="*/ 2147483647 w 3668"/>
              <a:gd name="T51" fmla="*/ 2147483647 h 3785"/>
              <a:gd name="T52" fmla="*/ 2147483647 w 3668"/>
              <a:gd name="T53" fmla="*/ 2147483647 h 3785"/>
              <a:gd name="T54" fmla="*/ 2147483647 w 3668"/>
              <a:gd name="T55" fmla="*/ 2147483647 h 3785"/>
              <a:gd name="T56" fmla="*/ 0 w 3668"/>
              <a:gd name="T57" fmla="*/ 2147483647 h 3785"/>
              <a:gd name="T58" fmla="*/ 0 w 3668"/>
              <a:gd name="T59" fmla="*/ 2147483647 h 37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68"/>
              <a:gd name="T91" fmla="*/ 0 h 3785"/>
              <a:gd name="T92" fmla="*/ 3668 w 3668"/>
              <a:gd name="T93" fmla="*/ 3785 h 37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68" h="3785">
                <a:moveTo>
                  <a:pt x="0" y="2742"/>
                </a:moveTo>
                <a:lnTo>
                  <a:pt x="253" y="2556"/>
                </a:lnTo>
                <a:lnTo>
                  <a:pt x="515" y="2395"/>
                </a:lnTo>
                <a:lnTo>
                  <a:pt x="798" y="2223"/>
                </a:lnTo>
                <a:lnTo>
                  <a:pt x="1152" y="2000"/>
                </a:lnTo>
                <a:lnTo>
                  <a:pt x="1587" y="1728"/>
                </a:lnTo>
                <a:lnTo>
                  <a:pt x="1869" y="1525"/>
                </a:lnTo>
                <a:lnTo>
                  <a:pt x="2061" y="1394"/>
                </a:lnTo>
                <a:lnTo>
                  <a:pt x="2324" y="1182"/>
                </a:lnTo>
                <a:lnTo>
                  <a:pt x="2557" y="980"/>
                </a:lnTo>
                <a:lnTo>
                  <a:pt x="2769" y="768"/>
                </a:lnTo>
                <a:lnTo>
                  <a:pt x="2941" y="606"/>
                </a:lnTo>
                <a:lnTo>
                  <a:pt x="3193" y="353"/>
                </a:lnTo>
                <a:lnTo>
                  <a:pt x="3011" y="252"/>
                </a:lnTo>
                <a:lnTo>
                  <a:pt x="3648" y="0"/>
                </a:lnTo>
                <a:lnTo>
                  <a:pt x="3668" y="687"/>
                </a:lnTo>
                <a:lnTo>
                  <a:pt x="3466" y="525"/>
                </a:lnTo>
                <a:lnTo>
                  <a:pt x="3213" y="828"/>
                </a:lnTo>
                <a:lnTo>
                  <a:pt x="2910" y="1202"/>
                </a:lnTo>
                <a:lnTo>
                  <a:pt x="2698" y="1515"/>
                </a:lnTo>
                <a:lnTo>
                  <a:pt x="2597" y="1738"/>
                </a:lnTo>
                <a:lnTo>
                  <a:pt x="2496" y="1970"/>
                </a:lnTo>
                <a:lnTo>
                  <a:pt x="2435" y="2182"/>
                </a:lnTo>
                <a:lnTo>
                  <a:pt x="2375" y="2384"/>
                </a:lnTo>
                <a:lnTo>
                  <a:pt x="2264" y="2779"/>
                </a:lnTo>
                <a:lnTo>
                  <a:pt x="2183" y="3152"/>
                </a:lnTo>
                <a:lnTo>
                  <a:pt x="2122" y="3445"/>
                </a:lnTo>
                <a:lnTo>
                  <a:pt x="2042" y="3785"/>
                </a:lnTo>
                <a:lnTo>
                  <a:pt x="0" y="3785"/>
                </a:lnTo>
                <a:lnTo>
                  <a:pt x="0" y="2742"/>
                </a:lnTo>
                <a:close/>
              </a:path>
            </a:pathLst>
          </a:custGeom>
          <a:gradFill rotWithShape="1">
            <a:gsLst>
              <a:gs pos="0">
                <a:schemeClr val="bg1">
                  <a:lumMod val="75000"/>
                </a:schemeClr>
              </a:gs>
              <a:gs pos="100000">
                <a:srgbClr val="FFFFFF">
                  <a:alpha val="0"/>
                </a:srgbClr>
              </a:gs>
            </a:gsLst>
            <a:lin ang="5400000" scaled="1"/>
          </a:gradFill>
          <a:ln w="9525">
            <a:noFill/>
            <a:round/>
          </a:ln>
        </p:spPr>
        <p:txBody>
          <a:bodyPr wrap="none" lIns="83831" tIns="41916" rIns="83831" bIns="41916" anchor="ctr"/>
          <a:p>
            <a:pPr algn="ctr" fontAlgn="base">
              <a:spcBef>
                <a:spcPct val="0"/>
              </a:spcBef>
              <a:spcAft>
                <a:spcPct val="0"/>
              </a:spcAft>
              <a:defRPr/>
            </a:pPr>
            <a:endParaRPr lang="zh-CN" altLang="en-US" sz="1700" b="1" kern="0">
              <a:solidFill>
                <a:srgbClr val="000000"/>
              </a:solidFill>
              <a:latin typeface="微软雅黑" panose="020B0503020204020204" pitchFamily="34" charset="-122"/>
              <a:ea typeface="微软雅黑" panose="020B0503020204020204" pitchFamily="34" charset="-122"/>
            </a:endParaRPr>
          </a:p>
        </p:txBody>
      </p:sp>
      <p:sp>
        <p:nvSpPr>
          <p:cNvPr id="70" name="圆角矩形 69"/>
          <p:cNvSpPr/>
          <p:nvPr/>
        </p:nvSpPr>
        <p:spPr>
          <a:xfrm>
            <a:off x="3524041" y="5489350"/>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p>
            <a:pPr algn="ctr"/>
            <a:r>
              <a:rPr lang="en-US" altLang="zh-CN" sz="1700" dirty="0" smtClean="0">
                <a:latin typeface="微软雅黑" panose="020B0503020204020204" pitchFamily="34" charset="-122"/>
                <a:ea typeface="微软雅黑" panose="020B0503020204020204" pitchFamily="34" charset="-122"/>
              </a:rPr>
              <a:t>2015</a:t>
            </a:r>
            <a:r>
              <a:rPr lang="zh-CN" altLang="en-US" sz="1700" dirty="0" smtClean="0">
                <a:latin typeface="微软雅黑" panose="020B0503020204020204" pitchFamily="34" charset="-122"/>
                <a:ea typeface="微软雅黑" panose="020B0503020204020204" pitchFamily="34" charset="-122"/>
              </a:rPr>
              <a:t>年</a:t>
            </a:r>
            <a:r>
              <a:rPr lang="en-US" altLang="zh-CN" sz="1700" dirty="0" smtClean="0">
                <a:latin typeface="微软雅黑" panose="020B0503020204020204" pitchFamily="34" charset="-122"/>
                <a:ea typeface="微软雅黑" panose="020B0503020204020204" pitchFamily="34" charset="-122"/>
              </a:rPr>
              <a:t>9</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71" name="圆角矩形 70"/>
          <p:cNvSpPr/>
          <p:nvPr/>
        </p:nvSpPr>
        <p:spPr>
          <a:xfrm>
            <a:off x="4763315" y="4852296"/>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p>
            <a:pPr algn="ctr"/>
            <a:r>
              <a:rPr lang="en-US" altLang="zh-CN" sz="1700" dirty="0" smtClean="0">
                <a:latin typeface="微软雅黑" panose="020B0503020204020204" pitchFamily="34" charset="-122"/>
                <a:ea typeface="微软雅黑" panose="020B0503020204020204" pitchFamily="34" charset="-122"/>
              </a:rPr>
              <a:t>2016</a:t>
            </a:r>
            <a:r>
              <a:rPr lang="zh-CN" altLang="en-US" sz="1700" dirty="0" smtClean="0">
                <a:latin typeface="微软雅黑" panose="020B0503020204020204" pitchFamily="34" charset="-122"/>
                <a:ea typeface="微软雅黑" panose="020B0503020204020204" pitchFamily="34" charset="-122"/>
              </a:rPr>
              <a:t>年</a:t>
            </a:r>
            <a:r>
              <a:rPr lang="en-US" altLang="zh-CN" sz="1700" dirty="0" smtClean="0">
                <a:latin typeface="微软雅黑" panose="020B0503020204020204" pitchFamily="34" charset="-122"/>
                <a:ea typeface="微软雅黑" panose="020B0503020204020204" pitchFamily="34" charset="-122"/>
              </a:rPr>
              <a:t>1</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72" name="圆角矩形 71"/>
          <p:cNvSpPr/>
          <p:nvPr/>
        </p:nvSpPr>
        <p:spPr>
          <a:xfrm>
            <a:off x="6530186" y="3644355"/>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p>
            <a:pPr algn="ctr"/>
            <a:r>
              <a:rPr lang="en-US" altLang="zh-CN" sz="1700" dirty="0" smtClean="0">
                <a:latin typeface="微软雅黑" panose="020B0503020204020204" pitchFamily="34" charset="-122"/>
                <a:ea typeface="微软雅黑" panose="020B0503020204020204" pitchFamily="34" charset="-122"/>
              </a:rPr>
              <a:t>2016</a:t>
            </a:r>
            <a:r>
              <a:rPr lang="zh-CN" altLang="en-US" sz="1700" dirty="0" smtClean="0">
                <a:latin typeface="微软雅黑" panose="020B0503020204020204" pitchFamily="34" charset="-122"/>
                <a:ea typeface="微软雅黑" panose="020B0503020204020204" pitchFamily="34" charset="-122"/>
              </a:rPr>
              <a:t>年</a:t>
            </a:r>
            <a:r>
              <a:rPr lang="en-US" altLang="zh-CN" sz="1700" dirty="0" smtClean="0">
                <a:latin typeface="微软雅黑" panose="020B0503020204020204" pitchFamily="34" charset="-122"/>
                <a:ea typeface="微软雅黑" panose="020B0503020204020204" pitchFamily="34" charset="-122"/>
              </a:rPr>
              <a:t>11</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73" name="圆角矩形 72"/>
          <p:cNvSpPr/>
          <p:nvPr/>
        </p:nvSpPr>
        <p:spPr>
          <a:xfrm>
            <a:off x="7367021" y="2999089"/>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p>
            <a:pPr algn="ctr"/>
            <a:r>
              <a:rPr lang="en-US" altLang="zh-CN" sz="1700" dirty="0" smtClean="0">
                <a:latin typeface="微软雅黑" panose="020B0503020204020204" pitchFamily="34" charset="-122"/>
                <a:ea typeface="微软雅黑" panose="020B0503020204020204" pitchFamily="34" charset="-122"/>
              </a:rPr>
              <a:t>2016</a:t>
            </a:r>
            <a:r>
              <a:rPr lang="zh-CN" altLang="en-US" sz="1700" dirty="0" smtClean="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12</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74" name="圆角矩形 73"/>
          <p:cNvSpPr/>
          <p:nvPr/>
        </p:nvSpPr>
        <p:spPr>
          <a:xfrm>
            <a:off x="2318677" y="6124759"/>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p>
            <a:pPr algn="ctr"/>
            <a:r>
              <a:rPr lang="en-US" altLang="zh-CN" sz="1700" dirty="0" smtClean="0">
                <a:latin typeface="微软雅黑" panose="020B0503020204020204" pitchFamily="34" charset="-122"/>
                <a:ea typeface="微软雅黑" panose="020B0503020204020204" pitchFamily="34" charset="-122"/>
              </a:rPr>
              <a:t>2014</a:t>
            </a:r>
            <a:r>
              <a:rPr lang="zh-CN" altLang="en-US" sz="1700" dirty="0" smtClean="0">
                <a:latin typeface="微软雅黑" panose="020B0503020204020204" pitchFamily="34" charset="-122"/>
                <a:ea typeface="微软雅黑" panose="020B0503020204020204" pitchFamily="34" charset="-122"/>
              </a:rPr>
              <a:t>年</a:t>
            </a:r>
            <a:r>
              <a:rPr lang="en-US" altLang="zh-CN" sz="1700" dirty="0" smtClean="0">
                <a:latin typeface="微软雅黑" panose="020B0503020204020204" pitchFamily="34" charset="-122"/>
                <a:ea typeface="微软雅黑" panose="020B0503020204020204" pitchFamily="34" charset="-122"/>
              </a:rPr>
              <a:t>10</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75" name="矩形 74"/>
          <p:cNvSpPr/>
          <p:nvPr/>
        </p:nvSpPr>
        <p:spPr>
          <a:xfrm>
            <a:off x="5472181" y="6157003"/>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rPr>
              <a:t>R-CNN</a:t>
            </a:r>
            <a:endParaRPr lang="en-US" sz="1500" dirty="0">
              <a:latin typeface="微软雅黑" panose="020B0503020204020204" pitchFamily="34" charset="-122"/>
              <a:ea typeface="微软雅黑" panose="020B0503020204020204" pitchFamily="34" charset="-122"/>
            </a:endParaRPr>
          </a:p>
        </p:txBody>
      </p:sp>
      <p:sp>
        <p:nvSpPr>
          <p:cNvPr id="76" name="矩形 75"/>
          <p:cNvSpPr/>
          <p:nvPr/>
        </p:nvSpPr>
        <p:spPr>
          <a:xfrm>
            <a:off x="6351216" y="5522161"/>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rPr>
              <a:t>Fast R-CNN</a:t>
            </a:r>
            <a:endParaRPr lang="en-US" sz="1500" dirty="0">
              <a:latin typeface="微软雅黑" panose="020B0503020204020204" pitchFamily="34" charset="-122"/>
              <a:ea typeface="微软雅黑" panose="020B0503020204020204" pitchFamily="34" charset="-122"/>
            </a:endParaRPr>
          </a:p>
        </p:txBody>
      </p:sp>
      <p:sp>
        <p:nvSpPr>
          <p:cNvPr id="77" name="矩形 76"/>
          <p:cNvSpPr/>
          <p:nvPr/>
        </p:nvSpPr>
        <p:spPr>
          <a:xfrm>
            <a:off x="7383810" y="4884143"/>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rPr>
              <a:t>Faster R-CNN</a:t>
            </a:r>
            <a:endParaRPr lang="en-US" sz="1500" dirty="0">
              <a:latin typeface="微软雅黑" panose="020B0503020204020204" pitchFamily="34" charset="-122"/>
              <a:ea typeface="微软雅黑" panose="020B0503020204020204" pitchFamily="34" charset="-122"/>
            </a:endParaRPr>
          </a:p>
        </p:txBody>
      </p:sp>
      <p:sp>
        <p:nvSpPr>
          <p:cNvPr id="78" name="矩形 77"/>
          <p:cNvSpPr/>
          <p:nvPr/>
        </p:nvSpPr>
        <p:spPr>
          <a:xfrm>
            <a:off x="8974350" y="3676531"/>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rPr>
              <a:t>SqueezeNet</a:t>
            </a:r>
            <a:endParaRPr lang="en-US" sz="1500" dirty="0">
              <a:latin typeface="微软雅黑" panose="020B0503020204020204" pitchFamily="34" charset="-122"/>
              <a:ea typeface="微软雅黑" panose="020B0503020204020204" pitchFamily="34" charset="-122"/>
            </a:endParaRPr>
          </a:p>
        </p:txBody>
      </p:sp>
      <p:sp>
        <p:nvSpPr>
          <p:cNvPr id="79" name="矩形 78"/>
          <p:cNvSpPr/>
          <p:nvPr/>
        </p:nvSpPr>
        <p:spPr>
          <a:xfrm>
            <a:off x="9754921" y="3031572"/>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sym typeface="+mn-ea"/>
              </a:rPr>
              <a:t>SqueezeDet</a:t>
            </a:r>
            <a:endParaRPr lang="zh-CN" altLang="en-US" sz="1500" dirty="0">
              <a:latin typeface="微软雅黑" panose="020B0503020204020204" pitchFamily="34" charset="-122"/>
              <a:ea typeface="微软雅黑" panose="020B0503020204020204" pitchFamily="34" charset="-122"/>
            </a:endParaRPr>
          </a:p>
        </p:txBody>
      </p:sp>
      <p:sp>
        <p:nvSpPr>
          <p:cNvPr id="80" name="圆角矩形 79"/>
          <p:cNvSpPr/>
          <p:nvPr/>
        </p:nvSpPr>
        <p:spPr>
          <a:xfrm>
            <a:off x="5714545" y="4224916"/>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p>
            <a:pPr algn="ctr"/>
            <a:r>
              <a:rPr lang="en-US" altLang="zh-CN" sz="1700" dirty="0" smtClean="0">
                <a:latin typeface="微软雅黑" panose="020B0503020204020204" pitchFamily="34" charset="-122"/>
                <a:ea typeface="微软雅黑" panose="020B0503020204020204" pitchFamily="34" charset="-122"/>
              </a:rPr>
              <a:t>2016</a:t>
            </a:r>
            <a:r>
              <a:rPr lang="zh-CN" altLang="en-US" sz="1700" dirty="0" smtClean="0">
                <a:latin typeface="微软雅黑" panose="020B0503020204020204" pitchFamily="34" charset="-122"/>
                <a:ea typeface="微软雅黑" panose="020B0503020204020204" pitchFamily="34" charset="-122"/>
              </a:rPr>
              <a:t>年</a:t>
            </a:r>
            <a:r>
              <a:rPr lang="en-US" altLang="zh-CN" sz="1700" dirty="0" smtClean="0">
                <a:latin typeface="微软雅黑" panose="020B0503020204020204" pitchFamily="34" charset="-122"/>
                <a:ea typeface="微软雅黑" panose="020B0503020204020204" pitchFamily="34" charset="-122"/>
              </a:rPr>
              <a:t>5</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81" name="矩形 80"/>
          <p:cNvSpPr/>
          <p:nvPr/>
        </p:nvSpPr>
        <p:spPr>
          <a:xfrm>
            <a:off x="8335040" y="4256763"/>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rPr>
              <a:t>YOLO</a:t>
            </a:r>
            <a:endParaRPr lang="en-US" sz="1500" dirty="0">
              <a:latin typeface="微软雅黑" panose="020B0503020204020204" pitchFamily="34" charset="-122"/>
              <a:ea typeface="微软雅黑" panose="020B0503020204020204" pitchFamily="34" charset="-122"/>
            </a:endParaRPr>
          </a:p>
        </p:txBody>
      </p:sp>
      <p:sp>
        <p:nvSpPr>
          <p:cNvPr id="82" name="圆角矩形 81"/>
          <p:cNvSpPr/>
          <p:nvPr/>
        </p:nvSpPr>
        <p:spPr>
          <a:xfrm>
            <a:off x="8456681" y="2212324"/>
            <a:ext cx="2122372" cy="392954"/>
          </a:xfrm>
          <a:prstGeom prst="roundRect">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rtlCol="0" anchor="ctr"/>
          <a:p>
            <a:pPr algn="ctr"/>
            <a:r>
              <a:rPr lang="en-US" altLang="zh-CN" sz="1700" dirty="0" smtClean="0">
                <a:latin typeface="微软雅黑" panose="020B0503020204020204" pitchFamily="34" charset="-122"/>
                <a:ea typeface="微软雅黑" panose="020B0503020204020204" pitchFamily="34" charset="-122"/>
              </a:rPr>
              <a:t>2017</a:t>
            </a:r>
            <a:r>
              <a:rPr lang="zh-CN" altLang="en-US" sz="1700" dirty="0" smtClean="0">
                <a:latin typeface="微软雅黑" panose="020B0503020204020204" pitchFamily="34" charset="-122"/>
                <a:ea typeface="微软雅黑" panose="020B0503020204020204" pitchFamily="34" charset="-122"/>
              </a:rPr>
              <a:t>年</a:t>
            </a:r>
            <a:r>
              <a:rPr lang="en-US" altLang="zh-CN" sz="1700" dirty="0" smtClean="0">
                <a:latin typeface="微软雅黑" panose="020B0503020204020204" pitchFamily="34" charset="-122"/>
                <a:ea typeface="微软雅黑" panose="020B0503020204020204" pitchFamily="34" charset="-122"/>
              </a:rPr>
              <a:t>4</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83" name="矩形 82"/>
          <p:cNvSpPr/>
          <p:nvPr/>
        </p:nvSpPr>
        <p:spPr>
          <a:xfrm>
            <a:off x="5970956" y="2244807"/>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sym typeface="+mn-ea"/>
              </a:rPr>
              <a:t>MobileNet</a:t>
            </a:r>
            <a:endParaRPr lang="en-US" sz="1500" dirty="0">
              <a:latin typeface="微软雅黑" panose="020B0503020204020204" pitchFamily="34" charset="-122"/>
              <a:ea typeface="微软雅黑" panose="020B0503020204020204" pitchFamily="34" charset="-122"/>
            </a:endParaRPr>
          </a:p>
        </p:txBody>
      </p:sp>
      <p:sp>
        <p:nvSpPr>
          <p:cNvPr id="84" name="矩形 83"/>
          <p:cNvSpPr/>
          <p:nvPr/>
        </p:nvSpPr>
        <p:spPr>
          <a:xfrm>
            <a:off x="7384445" y="4884778"/>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rPr>
              <a:t>Faster R-CNN</a:t>
            </a:r>
            <a:endParaRPr lang="en-US" sz="1500" dirty="0">
              <a:latin typeface="微软雅黑" panose="020B0503020204020204" pitchFamily="34" charset="-122"/>
              <a:ea typeface="微软雅黑" panose="020B0503020204020204" pitchFamily="34" charset="-122"/>
            </a:endParaRPr>
          </a:p>
        </p:txBody>
      </p:sp>
      <p:sp>
        <p:nvSpPr>
          <p:cNvPr id="85" name="矩形 84"/>
          <p:cNvSpPr/>
          <p:nvPr/>
        </p:nvSpPr>
        <p:spPr>
          <a:xfrm>
            <a:off x="8974985" y="3677166"/>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rPr>
              <a:t>SqueezeNet</a:t>
            </a:r>
            <a:endParaRPr lang="en-US" sz="1500" dirty="0">
              <a:latin typeface="微软雅黑" panose="020B0503020204020204" pitchFamily="34" charset="-122"/>
              <a:ea typeface="微软雅黑" panose="020B0503020204020204" pitchFamily="34" charset="-122"/>
            </a:endParaRPr>
          </a:p>
        </p:txBody>
      </p:sp>
      <p:sp>
        <p:nvSpPr>
          <p:cNvPr id="86" name="矩形 85"/>
          <p:cNvSpPr/>
          <p:nvPr/>
        </p:nvSpPr>
        <p:spPr>
          <a:xfrm>
            <a:off x="9755556" y="3032207"/>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sym typeface="+mn-ea"/>
              </a:rPr>
              <a:t>SqueezeDet</a:t>
            </a:r>
            <a:endParaRPr lang="zh-CN" altLang="en-US" sz="1500" dirty="0">
              <a:latin typeface="微软雅黑" panose="020B0503020204020204" pitchFamily="34" charset="-122"/>
              <a:ea typeface="微软雅黑" panose="020B0503020204020204" pitchFamily="34" charset="-122"/>
            </a:endParaRPr>
          </a:p>
        </p:txBody>
      </p:sp>
      <p:sp>
        <p:nvSpPr>
          <p:cNvPr id="87" name="矩形 86"/>
          <p:cNvSpPr/>
          <p:nvPr/>
        </p:nvSpPr>
        <p:spPr>
          <a:xfrm>
            <a:off x="8335675" y="4257398"/>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rPr>
              <a:t>YOLO</a:t>
            </a:r>
            <a:endParaRPr lang="en-US" sz="1500" dirty="0">
              <a:latin typeface="微软雅黑" panose="020B0503020204020204" pitchFamily="34" charset="-122"/>
              <a:ea typeface="微软雅黑" panose="020B0503020204020204" pitchFamily="34" charset="-122"/>
            </a:endParaRPr>
          </a:p>
        </p:txBody>
      </p:sp>
      <p:sp>
        <p:nvSpPr>
          <p:cNvPr id="88" name="矩形 87"/>
          <p:cNvSpPr/>
          <p:nvPr/>
        </p:nvSpPr>
        <p:spPr>
          <a:xfrm>
            <a:off x="5971591" y="2245442"/>
            <a:ext cx="2105557" cy="328295"/>
          </a:xfrm>
          <a:prstGeom prst="rect">
            <a:avLst/>
          </a:prstGeom>
          <a:ln>
            <a:solidFill>
              <a:schemeClr val="accent2">
                <a:lumMod val="75000"/>
              </a:schemeClr>
            </a:solidFill>
            <a:prstDash val="dash"/>
          </a:ln>
        </p:spPr>
        <p:txBody>
          <a:bodyPr wrap="square" lIns="83831" tIns="41916" rIns="83831" bIns="41916">
            <a:spAutoFit/>
          </a:bodyPr>
          <a:p>
            <a:pPr algn="ctr"/>
            <a:r>
              <a:rPr lang="en-US" sz="1500" dirty="0">
                <a:latin typeface="微软雅黑" panose="020B0503020204020204" pitchFamily="34" charset="-122"/>
                <a:ea typeface="微软雅黑" panose="020B0503020204020204" pitchFamily="34" charset="-122"/>
                <a:sym typeface="+mn-ea"/>
              </a:rPr>
              <a:t>MobileNet</a:t>
            </a:r>
            <a:endParaRPr lang="en-US" sz="15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down)">
                                      <p:cBhvr>
                                        <p:cTn id="11" dur="500"/>
                                        <p:tgtEl>
                                          <p:spTgt spid="69"/>
                                        </p:tgtEl>
                                      </p:cBhvr>
                                    </p:animEffect>
                                  </p:childTnLst>
                                </p:cTn>
                              </p:par>
                              <p:par>
                                <p:cTn id="12" presetID="2" presetClass="entr" presetSubtype="8" fill="hold" grpId="0" nodeType="withEffect">
                                  <p:stCondLst>
                                    <p:cond delay="300"/>
                                  </p:stCondLst>
                                  <p:childTnLst>
                                    <p:set>
                                      <p:cBhvr>
                                        <p:cTn id="13" dur="1" fill="hold">
                                          <p:stCondLst>
                                            <p:cond delay="0"/>
                                          </p:stCondLst>
                                        </p:cTn>
                                        <p:tgtEl>
                                          <p:spTgt spid="74"/>
                                        </p:tgtEl>
                                        <p:attrNameLst>
                                          <p:attrName>style.visibility</p:attrName>
                                        </p:attrNameLst>
                                      </p:cBhvr>
                                      <p:to>
                                        <p:strVal val="visible"/>
                                      </p:to>
                                    </p:set>
                                    <p:anim calcmode="lin" valueType="num">
                                      <p:cBhvr additive="base">
                                        <p:cTn id="14" dur="500" fill="hold"/>
                                        <p:tgtEl>
                                          <p:spTgt spid="74"/>
                                        </p:tgtEl>
                                        <p:attrNameLst>
                                          <p:attrName>ppt_x</p:attrName>
                                        </p:attrNameLst>
                                      </p:cBhvr>
                                      <p:tavLst>
                                        <p:tav tm="0">
                                          <p:val>
                                            <p:strVal val="0-#ppt_w/2"/>
                                          </p:val>
                                        </p:tav>
                                        <p:tav tm="100000">
                                          <p:val>
                                            <p:strVal val="#ppt_x"/>
                                          </p:val>
                                        </p:tav>
                                      </p:tavLst>
                                    </p:anim>
                                    <p:anim calcmode="lin" valueType="num">
                                      <p:cBhvr additive="base">
                                        <p:cTn id="15" dur="500" fill="hold"/>
                                        <p:tgtEl>
                                          <p:spTgt spid="74"/>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30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fill="hold"/>
                                        <p:tgtEl>
                                          <p:spTgt spid="75"/>
                                        </p:tgtEl>
                                        <p:attrNameLst>
                                          <p:attrName>ppt_x</p:attrName>
                                        </p:attrNameLst>
                                      </p:cBhvr>
                                      <p:tavLst>
                                        <p:tav tm="0">
                                          <p:val>
                                            <p:strVal val="1+#ppt_w/2"/>
                                          </p:val>
                                        </p:tav>
                                        <p:tav tm="100000">
                                          <p:val>
                                            <p:strVal val="#ppt_x"/>
                                          </p:val>
                                        </p:tav>
                                      </p:tavLst>
                                    </p:anim>
                                    <p:anim calcmode="lin" valueType="num">
                                      <p:cBhvr additive="base">
                                        <p:cTn id="19" dur="500" fill="hold"/>
                                        <p:tgtEl>
                                          <p:spTgt spid="7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500"/>
                                  </p:stCondLst>
                                  <p:childTnLst>
                                    <p:set>
                                      <p:cBhvr>
                                        <p:cTn id="21" dur="1" fill="hold">
                                          <p:stCondLst>
                                            <p:cond delay="0"/>
                                          </p:stCondLst>
                                        </p:cTn>
                                        <p:tgtEl>
                                          <p:spTgt spid="70"/>
                                        </p:tgtEl>
                                        <p:attrNameLst>
                                          <p:attrName>style.visibility</p:attrName>
                                        </p:attrNameLst>
                                      </p:cBhvr>
                                      <p:to>
                                        <p:strVal val="visible"/>
                                      </p:to>
                                    </p:set>
                                    <p:anim calcmode="lin" valueType="num">
                                      <p:cBhvr additive="base">
                                        <p:cTn id="22" dur="500" fill="hold"/>
                                        <p:tgtEl>
                                          <p:spTgt spid="70"/>
                                        </p:tgtEl>
                                        <p:attrNameLst>
                                          <p:attrName>ppt_x</p:attrName>
                                        </p:attrNameLst>
                                      </p:cBhvr>
                                      <p:tavLst>
                                        <p:tav tm="0">
                                          <p:val>
                                            <p:strVal val="0-#ppt_w/2"/>
                                          </p:val>
                                        </p:tav>
                                        <p:tav tm="100000">
                                          <p:val>
                                            <p:strVal val="#ppt_x"/>
                                          </p:val>
                                        </p:tav>
                                      </p:tavLst>
                                    </p:anim>
                                    <p:anim calcmode="lin" valueType="num">
                                      <p:cBhvr additive="base">
                                        <p:cTn id="23" dur="500" fill="hold"/>
                                        <p:tgtEl>
                                          <p:spTgt spid="7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500"/>
                                  </p:stCondLst>
                                  <p:childTnLst>
                                    <p:set>
                                      <p:cBhvr>
                                        <p:cTn id="25" dur="1" fill="hold">
                                          <p:stCondLst>
                                            <p:cond delay="0"/>
                                          </p:stCondLst>
                                        </p:cTn>
                                        <p:tgtEl>
                                          <p:spTgt spid="76"/>
                                        </p:tgtEl>
                                        <p:attrNameLst>
                                          <p:attrName>style.visibility</p:attrName>
                                        </p:attrNameLst>
                                      </p:cBhvr>
                                      <p:to>
                                        <p:strVal val="visible"/>
                                      </p:to>
                                    </p:set>
                                    <p:anim calcmode="lin" valueType="num">
                                      <p:cBhvr additive="base">
                                        <p:cTn id="26" dur="500" fill="hold"/>
                                        <p:tgtEl>
                                          <p:spTgt spid="76"/>
                                        </p:tgtEl>
                                        <p:attrNameLst>
                                          <p:attrName>ppt_x</p:attrName>
                                        </p:attrNameLst>
                                      </p:cBhvr>
                                      <p:tavLst>
                                        <p:tav tm="0">
                                          <p:val>
                                            <p:strVal val="1+#ppt_w/2"/>
                                          </p:val>
                                        </p:tav>
                                        <p:tav tm="100000">
                                          <p:val>
                                            <p:strVal val="#ppt_x"/>
                                          </p:val>
                                        </p:tav>
                                      </p:tavLst>
                                    </p:anim>
                                    <p:anim calcmode="lin" valueType="num">
                                      <p:cBhvr additive="base">
                                        <p:cTn id="27" dur="500" fill="hold"/>
                                        <p:tgtEl>
                                          <p:spTgt spid="7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70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0-#ppt_w/2"/>
                                          </p:val>
                                        </p:tav>
                                        <p:tav tm="100000">
                                          <p:val>
                                            <p:strVal val="#ppt_x"/>
                                          </p:val>
                                        </p:tav>
                                      </p:tavLst>
                                    </p:anim>
                                    <p:anim calcmode="lin" valueType="num">
                                      <p:cBhvr additive="base">
                                        <p:cTn id="31" dur="500" fill="hold"/>
                                        <p:tgtEl>
                                          <p:spTgt spid="71"/>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700"/>
                                  </p:stCondLst>
                                  <p:childTnLst>
                                    <p:set>
                                      <p:cBhvr>
                                        <p:cTn id="33" dur="1" fill="hold">
                                          <p:stCondLst>
                                            <p:cond delay="0"/>
                                          </p:stCondLst>
                                        </p:cTn>
                                        <p:tgtEl>
                                          <p:spTgt spid="77"/>
                                        </p:tgtEl>
                                        <p:attrNameLst>
                                          <p:attrName>style.visibility</p:attrName>
                                        </p:attrNameLst>
                                      </p:cBhvr>
                                      <p:to>
                                        <p:strVal val="visible"/>
                                      </p:to>
                                    </p:set>
                                    <p:anim calcmode="lin" valueType="num">
                                      <p:cBhvr additive="base">
                                        <p:cTn id="34" dur="500" fill="hold"/>
                                        <p:tgtEl>
                                          <p:spTgt spid="77"/>
                                        </p:tgtEl>
                                        <p:attrNameLst>
                                          <p:attrName>ppt_x</p:attrName>
                                        </p:attrNameLst>
                                      </p:cBhvr>
                                      <p:tavLst>
                                        <p:tav tm="0">
                                          <p:val>
                                            <p:strVal val="1+#ppt_w/2"/>
                                          </p:val>
                                        </p:tav>
                                        <p:tav tm="100000">
                                          <p:val>
                                            <p:strVal val="#ppt_x"/>
                                          </p:val>
                                        </p:tav>
                                      </p:tavLst>
                                    </p:anim>
                                    <p:anim calcmode="lin" valueType="num">
                                      <p:cBhvr additive="base">
                                        <p:cTn id="35" dur="500" fill="hold"/>
                                        <p:tgtEl>
                                          <p:spTgt spid="77"/>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900"/>
                                  </p:stCondLst>
                                  <p:childTnLst>
                                    <p:set>
                                      <p:cBhvr>
                                        <p:cTn id="37" dur="1" fill="hold">
                                          <p:stCondLst>
                                            <p:cond delay="0"/>
                                          </p:stCondLst>
                                        </p:cTn>
                                        <p:tgtEl>
                                          <p:spTgt spid="72"/>
                                        </p:tgtEl>
                                        <p:attrNameLst>
                                          <p:attrName>style.visibility</p:attrName>
                                        </p:attrNameLst>
                                      </p:cBhvr>
                                      <p:to>
                                        <p:strVal val="visible"/>
                                      </p:to>
                                    </p:set>
                                    <p:anim calcmode="lin" valueType="num">
                                      <p:cBhvr additive="base">
                                        <p:cTn id="38" dur="500" fill="hold"/>
                                        <p:tgtEl>
                                          <p:spTgt spid="72"/>
                                        </p:tgtEl>
                                        <p:attrNameLst>
                                          <p:attrName>ppt_x</p:attrName>
                                        </p:attrNameLst>
                                      </p:cBhvr>
                                      <p:tavLst>
                                        <p:tav tm="0">
                                          <p:val>
                                            <p:strVal val="0-#ppt_w/2"/>
                                          </p:val>
                                        </p:tav>
                                        <p:tav tm="100000">
                                          <p:val>
                                            <p:strVal val="#ppt_x"/>
                                          </p:val>
                                        </p:tav>
                                      </p:tavLst>
                                    </p:anim>
                                    <p:anim calcmode="lin" valueType="num">
                                      <p:cBhvr additive="base">
                                        <p:cTn id="39" dur="500" fill="hold"/>
                                        <p:tgtEl>
                                          <p:spTgt spid="72"/>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900"/>
                                  </p:stCondLst>
                                  <p:childTnLst>
                                    <p:set>
                                      <p:cBhvr>
                                        <p:cTn id="41" dur="1" fill="hold">
                                          <p:stCondLst>
                                            <p:cond delay="0"/>
                                          </p:stCondLst>
                                        </p:cTn>
                                        <p:tgtEl>
                                          <p:spTgt spid="78"/>
                                        </p:tgtEl>
                                        <p:attrNameLst>
                                          <p:attrName>style.visibility</p:attrName>
                                        </p:attrNameLst>
                                      </p:cBhvr>
                                      <p:to>
                                        <p:strVal val="visible"/>
                                      </p:to>
                                    </p:set>
                                    <p:anim calcmode="lin" valueType="num">
                                      <p:cBhvr additive="base">
                                        <p:cTn id="42" dur="500" fill="hold"/>
                                        <p:tgtEl>
                                          <p:spTgt spid="78"/>
                                        </p:tgtEl>
                                        <p:attrNameLst>
                                          <p:attrName>ppt_x</p:attrName>
                                        </p:attrNameLst>
                                      </p:cBhvr>
                                      <p:tavLst>
                                        <p:tav tm="0">
                                          <p:val>
                                            <p:strVal val="1+#ppt_w/2"/>
                                          </p:val>
                                        </p:tav>
                                        <p:tav tm="100000">
                                          <p:val>
                                            <p:strVal val="#ppt_x"/>
                                          </p:val>
                                        </p:tav>
                                      </p:tavLst>
                                    </p:anim>
                                    <p:anim calcmode="lin" valueType="num">
                                      <p:cBhvr additive="base">
                                        <p:cTn id="43" dur="500" fill="hold"/>
                                        <p:tgtEl>
                                          <p:spTgt spid="7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1200"/>
                                  </p:stCondLst>
                                  <p:childTnLst>
                                    <p:set>
                                      <p:cBhvr>
                                        <p:cTn id="45" dur="1" fill="hold">
                                          <p:stCondLst>
                                            <p:cond delay="0"/>
                                          </p:stCondLst>
                                        </p:cTn>
                                        <p:tgtEl>
                                          <p:spTgt spid="73"/>
                                        </p:tgtEl>
                                        <p:attrNameLst>
                                          <p:attrName>style.visibility</p:attrName>
                                        </p:attrNameLst>
                                      </p:cBhvr>
                                      <p:to>
                                        <p:strVal val="visible"/>
                                      </p:to>
                                    </p:set>
                                    <p:anim calcmode="lin" valueType="num">
                                      <p:cBhvr additive="base">
                                        <p:cTn id="46" dur="500" fill="hold"/>
                                        <p:tgtEl>
                                          <p:spTgt spid="73"/>
                                        </p:tgtEl>
                                        <p:attrNameLst>
                                          <p:attrName>ppt_x</p:attrName>
                                        </p:attrNameLst>
                                      </p:cBhvr>
                                      <p:tavLst>
                                        <p:tav tm="0">
                                          <p:val>
                                            <p:strVal val="0-#ppt_w/2"/>
                                          </p:val>
                                        </p:tav>
                                        <p:tav tm="100000">
                                          <p:val>
                                            <p:strVal val="#ppt_x"/>
                                          </p:val>
                                        </p:tav>
                                      </p:tavLst>
                                    </p:anim>
                                    <p:anim calcmode="lin" valueType="num">
                                      <p:cBhvr additive="base">
                                        <p:cTn id="47" dur="500" fill="hold"/>
                                        <p:tgtEl>
                                          <p:spTgt spid="73"/>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1200"/>
                                  </p:stCondLst>
                                  <p:childTnLst>
                                    <p:set>
                                      <p:cBhvr>
                                        <p:cTn id="49" dur="1" fill="hold">
                                          <p:stCondLst>
                                            <p:cond delay="0"/>
                                          </p:stCondLst>
                                        </p:cTn>
                                        <p:tgtEl>
                                          <p:spTgt spid="79"/>
                                        </p:tgtEl>
                                        <p:attrNameLst>
                                          <p:attrName>style.visibility</p:attrName>
                                        </p:attrNameLst>
                                      </p:cBhvr>
                                      <p:to>
                                        <p:strVal val="visible"/>
                                      </p:to>
                                    </p:set>
                                    <p:anim calcmode="lin" valueType="num">
                                      <p:cBhvr additive="base">
                                        <p:cTn id="50" dur="500" fill="hold"/>
                                        <p:tgtEl>
                                          <p:spTgt spid="79"/>
                                        </p:tgtEl>
                                        <p:attrNameLst>
                                          <p:attrName>ppt_x</p:attrName>
                                        </p:attrNameLst>
                                      </p:cBhvr>
                                      <p:tavLst>
                                        <p:tav tm="0">
                                          <p:val>
                                            <p:strVal val="1+#ppt_w/2"/>
                                          </p:val>
                                        </p:tav>
                                        <p:tav tm="100000">
                                          <p:val>
                                            <p:strVal val="#ppt_x"/>
                                          </p:val>
                                        </p:tav>
                                      </p:tavLst>
                                    </p:anim>
                                    <p:anim calcmode="lin" valueType="num">
                                      <p:cBhvr additive="base">
                                        <p:cTn id="51" dur="500" fill="hold"/>
                                        <p:tgtEl>
                                          <p:spTgt spid="79"/>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70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500" fill="hold"/>
                                        <p:tgtEl>
                                          <p:spTgt spid="80"/>
                                        </p:tgtEl>
                                        <p:attrNameLst>
                                          <p:attrName>ppt_x</p:attrName>
                                        </p:attrNameLst>
                                      </p:cBhvr>
                                      <p:tavLst>
                                        <p:tav tm="0">
                                          <p:val>
                                            <p:strVal val="0-#ppt_w/2"/>
                                          </p:val>
                                        </p:tav>
                                        <p:tav tm="100000">
                                          <p:val>
                                            <p:strVal val="#ppt_x"/>
                                          </p:val>
                                        </p:tav>
                                      </p:tavLst>
                                    </p:anim>
                                    <p:anim calcmode="lin" valueType="num">
                                      <p:cBhvr additive="base">
                                        <p:cTn id="55" dur="500" fill="hold"/>
                                        <p:tgtEl>
                                          <p:spTgt spid="80"/>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700"/>
                                  </p:stCondLst>
                                  <p:childTnLst>
                                    <p:set>
                                      <p:cBhvr>
                                        <p:cTn id="57" dur="1" fill="hold">
                                          <p:stCondLst>
                                            <p:cond delay="0"/>
                                          </p:stCondLst>
                                        </p:cTn>
                                        <p:tgtEl>
                                          <p:spTgt spid="81"/>
                                        </p:tgtEl>
                                        <p:attrNameLst>
                                          <p:attrName>style.visibility</p:attrName>
                                        </p:attrNameLst>
                                      </p:cBhvr>
                                      <p:to>
                                        <p:strVal val="visible"/>
                                      </p:to>
                                    </p:set>
                                    <p:anim calcmode="lin" valueType="num">
                                      <p:cBhvr additive="base">
                                        <p:cTn id="58" dur="500" fill="hold"/>
                                        <p:tgtEl>
                                          <p:spTgt spid="81"/>
                                        </p:tgtEl>
                                        <p:attrNameLst>
                                          <p:attrName>ppt_x</p:attrName>
                                        </p:attrNameLst>
                                      </p:cBhvr>
                                      <p:tavLst>
                                        <p:tav tm="0">
                                          <p:val>
                                            <p:strVal val="1+#ppt_w/2"/>
                                          </p:val>
                                        </p:tav>
                                        <p:tav tm="100000">
                                          <p:val>
                                            <p:strVal val="#ppt_x"/>
                                          </p:val>
                                        </p:tav>
                                      </p:tavLst>
                                    </p:anim>
                                    <p:anim calcmode="lin" valueType="num">
                                      <p:cBhvr additive="base">
                                        <p:cTn id="59" dur="500" fill="hold"/>
                                        <p:tgtEl>
                                          <p:spTgt spid="81"/>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1200"/>
                                  </p:stCondLst>
                                  <p:childTnLst>
                                    <p:set>
                                      <p:cBhvr>
                                        <p:cTn id="61" dur="1" fill="hold">
                                          <p:stCondLst>
                                            <p:cond delay="0"/>
                                          </p:stCondLst>
                                        </p:cTn>
                                        <p:tgtEl>
                                          <p:spTgt spid="82"/>
                                        </p:tgtEl>
                                        <p:attrNameLst>
                                          <p:attrName>style.visibility</p:attrName>
                                        </p:attrNameLst>
                                      </p:cBhvr>
                                      <p:to>
                                        <p:strVal val="visible"/>
                                      </p:to>
                                    </p:set>
                                    <p:anim calcmode="lin" valueType="num">
                                      <p:cBhvr additive="base">
                                        <p:cTn id="62" dur="500" fill="hold"/>
                                        <p:tgtEl>
                                          <p:spTgt spid="82"/>
                                        </p:tgtEl>
                                        <p:attrNameLst>
                                          <p:attrName>ppt_x</p:attrName>
                                        </p:attrNameLst>
                                      </p:cBhvr>
                                      <p:tavLst>
                                        <p:tav tm="0">
                                          <p:val>
                                            <p:strVal val="0-#ppt_w/2"/>
                                          </p:val>
                                        </p:tav>
                                        <p:tav tm="100000">
                                          <p:val>
                                            <p:strVal val="#ppt_x"/>
                                          </p:val>
                                        </p:tav>
                                      </p:tavLst>
                                    </p:anim>
                                    <p:anim calcmode="lin" valueType="num">
                                      <p:cBhvr additive="base">
                                        <p:cTn id="63" dur="500" fill="hold"/>
                                        <p:tgtEl>
                                          <p:spTgt spid="82"/>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1200"/>
                                  </p:stCondLst>
                                  <p:childTnLst>
                                    <p:set>
                                      <p:cBhvr>
                                        <p:cTn id="65" dur="1" fill="hold">
                                          <p:stCondLst>
                                            <p:cond delay="0"/>
                                          </p:stCondLst>
                                        </p:cTn>
                                        <p:tgtEl>
                                          <p:spTgt spid="83"/>
                                        </p:tgtEl>
                                        <p:attrNameLst>
                                          <p:attrName>style.visibility</p:attrName>
                                        </p:attrNameLst>
                                      </p:cBhvr>
                                      <p:to>
                                        <p:strVal val="visible"/>
                                      </p:to>
                                    </p:set>
                                    <p:anim calcmode="lin" valueType="num">
                                      <p:cBhvr additive="base">
                                        <p:cTn id="66" dur="500" fill="hold"/>
                                        <p:tgtEl>
                                          <p:spTgt spid="83"/>
                                        </p:tgtEl>
                                        <p:attrNameLst>
                                          <p:attrName>ppt_x</p:attrName>
                                        </p:attrNameLst>
                                      </p:cBhvr>
                                      <p:tavLst>
                                        <p:tav tm="0">
                                          <p:val>
                                            <p:strVal val="1+#ppt_w/2"/>
                                          </p:val>
                                        </p:tav>
                                        <p:tav tm="100000">
                                          <p:val>
                                            <p:strVal val="#ppt_x"/>
                                          </p:val>
                                        </p:tav>
                                      </p:tavLst>
                                    </p:anim>
                                    <p:anim calcmode="lin" valueType="num">
                                      <p:cBhvr additive="base">
                                        <p:cTn id="67" dur="500" fill="hold"/>
                                        <p:tgtEl>
                                          <p:spTgt spid="83"/>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700"/>
                                  </p:stCondLst>
                                  <p:childTnLst>
                                    <p:set>
                                      <p:cBhvr>
                                        <p:cTn id="69" dur="1" fill="hold">
                                          <p:stCondLst>
                                            <p:cond delay="0"/>
                                          </p:stCondLst>
                                        </p:cTn>
                                        <p:tgtEl>
                                          <p:spTgt spid="84"/>
                                        </p:tgtEl>
                                        <p:attrNameLst>
                                          <p:attrName>style.visibility</p:attrName>
                                        </p:attrNameLst>
                                      </p:cBhvr>
                                      <p:to>
                                        <p:strVal val="visible"/>
                                      </p:to>
                                    </p:set>
                                    <p:anim calcmode="lin" valueType="num">
                                      <p:cBhvr additive="base">
                                        <p:cTn id="70" dur="500" fill="hold"/>
                                        <p:tgtEl>
                                          <p:spTgt spid="84"/>
                                        </p:tgtEl>
                                        <p:attrNameLst>
                                          <p:attrName>ppt_x</p:attrName>
                                        </p:attrNameLst>
                                      </p:cBhvr>
                                      <p:tavLst>
                                        <p:tav tm="0">
                                          <p:val>
                                            <p:strVal val="1+#ppt_w/2"/>
                                          </p:val>
                                        </p:tav>
                                        <p:tav tm="100000">
                                          <p:val>
                                            <p:strVal val="#ppt_x"/>
                                          </p:val>
                                        </p:tav>
                                      </p:tavLst>
                                    </p:anim>
                                    <p:anim calcmode="lin" valueType="num">
                                      <p:cBhvr additive="base">
                                        <p:cTn id="71" dur="500" fill="hold"/>
                                        <p:tgtEl>
                                          <p:spTgt spid="84"/>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900"/>
                                  </p:stCondLst>
                                  <p:childTnLst>
                                    <p:set>
                                      <p:cBhvr>
                                        <p:cTn id="73" dur="1" fill="hold">
                                          <p:stCondLst>
                                            <p:cond delay="0"/>
                                          </p:stCondLst>
                                        </p:cTn>
                                        <p:tgtEl>
                                          <p:spTgt spid="85"/>
                                        </p:tgtEl>
                                        <p:attrNameLst>
                                          <p:attrName>style.visibility</p:attrName>
                                        </p:attrNameLst>
                                      </p:cBhvr>
                                      <p:to>
                                        <p:strVal val="visible"/>
                                      </p:to>
                                    </p:set>
                                    <p:anim calcmode="lin" valueType="num">
                                      <p:cBhvr additive="base">
                                        <p:cTn id="74" dur="500" fill="hold"/>
                                        <p:tgtEl>
                                          <p:spTgt spid="85"/>
                                        </p:tgtEl>
                                        <p:attrNameLst>
                                          <p:attrName>ppt_x</p:attrName>
                                        </p:attrNameLst>
                                      </p:cBhvr>
                                      <p:tavLst>
                                        <p:tav tm="0">
                                          <p:val>
                                            <p:strVal val="1+#ppt_w/2"/>
                                          </p:val>
                                        </p:tav>
                                        <p:tav tm="100000">
                                          <p:val>
                                            <p:strVal val="#ppt_x"/>
                                          </p:val>
                                        </p:tav>
                                      </p:tavLst>
                                    </p:anim>
                                    <p:anim calcmode="lin" valueType="num">
                                      <p:cBhvr additive="base">
                                        <p:cTn id="75" dur="500" fill="hold"/>
                                        <p:tgtEl>
                                          <p:spTgt spid="85"/>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1200"/>
                                  </p:stCondLst>
                                  <p:childTnLst>
                                    <p:set>
                                      <p:cBhvr>
                                        <p:cTn id="77" dur="1" fill="hold">
                                          <p:stCondLst>
                                            <p:cond delay="0"/>
                                          </p:stCondLst>
                                        </p:cTn>
                                        <p:tgtEl>
                                          <p:spTgt spid="86"/>
                                        </p:tgtEl>
                                        <p:attrNameLst>
                                          <p:attrName>style.visibility</p:attrName>
                                        </p:attrNameLst>
                                      </p:cBhvr>
                                      <p:to>
                                        <p:strVal val="visible"/>
                                      </p:to>
                                    </p:set>
                                    <p:anim calcmode="lin" valueType="num">
                                      <p:cBhvr additive="base">
                                        <p:cTn id="78" dur="500" fill="hold"/>
                                        <p:tgtEl>
                                          <p:spTgt spid="86"/>
                                        </p:tgtEl>
                                        <p:attrNameLst>
                                          <p:attrName>ppt_x</p:attrName>
                                        </p:attrNameLst>
                                      </p:cBhvr>
                                      <p:tavLst>
                                        <p:tav tm="0">
                                          <p:val>
                                            <p:strVal val="1+#ppt_w/2"/>
                                          </p:val>
                                        </p:tav>
                                        <p:tav tm="100000">
                                          <p:val>
                                            <p:strVal val="#ppt_x"/>
                                          </p:val>
                                        </p:tav>
                                      </p:tavLst>
                                    </p:anim>
                                    <p:anim calcmode="lin" valueType="num">
                                      <p:cBhvr additive="base">
                                        <p:cTn id="79" dur="500" fill="hold"/>
                                        <p:tgtEl>
                                          <p:spTgt spid="86"/>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700"/>
                                  </p:stCondLst>
                                  <p:childTnLst>
                                    <p:set>
                                      <p:cBhvr>
                                        <p:cTn id="81" dur="1" fill="hold">
                                          <p:stCondLst>
                                            <p:cond delay="0"/>
                                          </p:stCondLst>
                                        </p:cTn>
                                        <p:tgtEl>
                                          <p:spTgt spid="87"/>
                                        </p:tgtEl>
                                        <p:attrNameLst>
                                          <p:attrName>style.visibility</p:attrName>
                                        </p:attrNameLst>
                                      </p:cBhvr>
                                      <p:to>
                                        <p:strVal val="visible"/>
                                      </p:to>
                                    </p:set>
                                    <p:anim calcmode="lin" valueType="num">
                                      <p:cBhvr additive="base">
                                        <p:cTn id="82" dur="500" fill="hold"/>
                                        <p:tgtEl>
                                          <p:spTgt spid="87"/>
                                        </p:tgtEl>
                                        <p:attrNameLst>
                                          <p:attrName>ppt_x</p:attrName>
                                        </p:attrNameLst>
                                      </p:cBhvr>
                                      <p:tavLst>
                                        <p:tav tm="0">
                                          <p:val>
                                            <p:strVal val="1+#ppt_w/2"/>
                                          </p:val>
                                        </p:tav>
                                        <p:tav tm="100000">
                                          <p:val>
                                            <p:strVal val="#ppt_x"/>
                                          </p:val>
                                        </p:tav>
                                      </p:tavLst>
                                    </p:anim>
                                    <p:anim calcmode="lin" valueType="num">
                                      <p:cBhvr additive="base">
                                        <p:cTn id="83" dur="500" fill="hold"/>
                                        <p:tgtEl>
                                          <p:spTgt spid="87"/>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120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500" fill="hold"/>
                                        <p:tgtEl>
                                          <p:spTgt spid="88"/>
                                        </p:tgtEl>
                                        <p:attrNameLst>
                                          <p:attrName>ppt_x</p:attrName>
                                        </p:attrNameLst>
                                      </p:cBhvr>
                                      <p:tavLst>
                                        <p:tav tm="0">
                                          <p:val>
                                            <p:strVal val="1+#ppt_w/2"/>
                                          </p:val>
                                        </p:tav>
                                        <p:tav tm="100000">
                                          <p:val>
                                            <p:strVal val="#ppt_x"/>
                                          </p:val>
                                        </p:tav>
                                      </p:tavLst>
                                    </p:anim>
                                    <p:anim calcmode="lin" valueType="num">
                                      <p:cBhvr additive="base">
                                        <p:cTn id="87"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70" grpId="0" bldLvl="0" animBg="1"/>
      <p:bldP spid="71" grpId="0" bldLvl="0" animBg="1"/>
      <p:bldP spid="72" grpId="0" bldLvl="0" animBg="1"/>
      <p:bldP spid="73" grpId="0" bldLvl="0" animBg="1"/>
      <p:bldP spid="74" grpId="0" bldLvl="0" animBg="1"/>
      <p:bldP spid="75" grpId="0" bldLvl="0" animBg="1"/>
      <p:bldP spid="76" grpId="0" bldLvl="0" animBg="1"/>
      <p:bldP spid="77" grpId="0" bldLvl="0" animBg="1"/>
      <p:bldP spid="78" grpId="0" bldLvl="0" animBg="1"/>
      <p:bldP spid="79" grpId="0" bldLvl="0" animBg="1"/>
      <p:bldP spid="80" grpId="0" bldLvl="0" animBg="1"/>
      <p:bldP spid="81" grpId="0" bldLvl="0" animBg="1"/>
      <p:bldP spid="82" grpId="0" bldLvl="0" animBg="1"/>
      <p:bldP spid="83" grpId="0" bldLvl="0" animBg="1"/>
      <p:bldP spid="84" grpId="0" bldLvl="0" animBg="1"/>
      <p:bldP spid="85" grpId="0" bldLvl="0" animBg="1"/>
      <p:bldP spid="86" grpId="0" bldLvl="0" animBg="1"/>
      <p:bldP spid="87" grpId="0" bldLvl="0" animBg="1"/>
      <p:bldP spid="88"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6063188" y="456820"/>
            <a:ext cx="92837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rPr>
              <a:t>发展</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endParaRPr>
          </a:p>
        </p:txBody>
      </p:sp>
      <p:grpSp>
        <p:nvGrpSpPr>
          <p:cNvPr id="3" name="组合 2"/>
          <p:cNvGrpSpPr/>
          <p:nvPr/>
        </p:nvGrpSpPr>
        <p:grpSpPr>
          <a:xfrm>
            <a:off x="543939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6" name="图片 5" descr="6b6dfa3d2e8d4afca1833b988bc02df4_th"/>
          <p:cNvPicPr>
            <a:picLocks noChangeAspect="1"/>
          </p:cNvPicPr>
          <p:nvPr/>
        </p:nvPicPr>
        <p:blipFill>
          <a:blip r:embed="rId1"/>
          <a:stretch>
            <a:fillRect/>
          </a:stretch>
        </p:blipFill>
        <p:spPr>
          <a:xfrm>
            <a:off x="1893570" y="1455420"/>
            <a:ext cx="5888355" cy="4033520"/>
          </a:xfrm>
          <a:prstGeom prst="rect">
            <a:avLst/>
          </a:prstGeom>
        </p:spPr>
      </p:pic>
      <p:sp>
        <p:nvSpPr>
          <p:cNvPr id="7" name="文本框 6"/>
          <p:cNvSpPr txBox="1"/>
          <p:nvPr/>
        </p:nvSpPr>
        <p:spPr>
          <a:xfrm>
            <a:off x="8027035" y="1795780"/>
            <a:ext cx="3770630" cy="659130"/>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谷歌研究院近日发布了用于终端设备的计算机视觉模型MobileNet。</a:t>
            </a:r>
            <a:endParaRPr lang="zh-CN" altLang="en-US">
              <a:solidFill>
                <a:schemeClr val="tx1"/>
              </a:solidFill>
              <a:uFillTx/>
              <a:ea typeface="微软雅黑" panose="020B0503020204020204" pitchFamily="34" charset="-122"/>
            </a:endParaRPr>
          </a:p>
        </p:txBody>
      </p:sp>
      <p:sp>
        <p:nvSpPr>
          <p:cNvPr id="8" name="文本框 7"/>
          <p:cNvSpPr txBox="1"/>
          <p:nvPr/>
        </p:nvSpPr>
        <p:spPr>
          <a:xfrm>
            <a:off x="2496185" y="5673725"/>
            <a:ext cx="8677910" cy="933450"/>
          </a:xfrm>
          <a:prstGeom prst="rect">
            <a:avLst/>
          </a:prstGeom>
          <a:noFill/>
        </p:spPr>
        <p:txBody>
          <a:bodyPr wrap="square" rtlCol="0" anchor="t">
            <a:spAutoFit/>
          </a:bodyPr>
          <a:p>
            <a:r>
              <a:rPr lang="en-US" altLang="zh-CN"/>
              <a:t>    </a:t>
            </a:r>
            <a:r>
              <a:rPr lang="zh-CN" altLang="en-US">
                <a:solidFill>
                  <a:schemeClr val="tx1"/>
                </a:solidFill>
                <a:uFillTx/>
                <a:ea typeface="微软雅黑" panose="020B0503020204020204" pitchFamily="34" charset="-122"/>
              </a:rPr>
              <a:t>MobileNet在极端条件下（当速度和内存要求特别高的情况下）同时能够以实时速度并且获得的相对较高精确度的模型（特征提取器），该模型特别适合在移动终端中，比如在现有的手机平台上，达到实时的效果。</a:t>
            </a:r>
            <a:endParaRPr lang="zh-CN" altLang="en-US">
              <a:solidFill>
                <a:schemeClr val="tx1"/>
              </a:solidFill>
              <a:uFillTx/>
              <a:ea typeface="微软雅黑" panose="020B0503020204020204" pitchFamily="34" charset="-122"/>
            </a:endParaRPr>
          </a:p>
        </p:txBody>
      </p:sp>
      <p:sp>
        <p:nvSpPr>
          <p:cNvPr id="9" name="文本框 8"/>
          <p:cNvSpPr txBox="1"/>
          <p:nvPr/>
        </p:nvSpPr>
        <p:spPr>
          <a:xfrm>
            <a:off x="8070215" y="3305810"/>
            <a:ext cx="3770630" cy="659130"/>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左图是</a:t>
            </a:r>
            <a:r>
              <a:rPr lang="zh-CN" altLang="en-US">
                <a:uFillTx/>
                <a:ea typeface="微软雅黑" panose="020B0503020204020204" pitchFamily="34" charset="-122"/>
                <a:sym typeface="+mn-ea"/>
              </a:rPr>
              <a:t>MobileNet与一些常见模型的比较。</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3"/>
          <p:cNvSpPr>
            <a:spLocks noChangeArrowheads="1"/>
          </p:cNvSpPr>
          <p:nvPr/>
        </p:nvSpPr>
        <p:spPr bwMode="auto">
          <a:xfrm>
            <a:off x="4763978" y="456820"/>
            <a:ext cx="316865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rPr>
              <a:t>实时目标检测对比</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48" name="组合 47"/>
          <p:cNvGrpSpPr/>
          <p:nvPr/>
        </p:nvGrpSpPr>
        <p:grpSpPr>
          <a:xfrm>
            <a:off x="4140182" y="511612"/>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587139-20160722132532701-17935168"/>
          <p:cNvPicPr>
            <a:picLocks noChangeAspect="1"/>
          </p:cNvPicPr>
          <p:nvPr/>
        </p:nvPicPr>
        <p:blipFill>
          <a:blip r:embed="rId1"/>
          <a:stretch>
            <a:fillRect/>
          </a:stretch>
        </p:blipFill>
        <p:spPr>
          <a:xfrm>
            <a:off x="2908935" y="1497965"/>
            <a:ext cx="7343775" cy="452247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79527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mn-ea"/>
              </a:rPr>
              <a:t>数据集简单介绍</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1"/>
          <a:srcRect b="21212"/>
          <a:stretch>
            <a:fillRect/>
          </a:stretch>
        </p:blipFill>
        <p:spPr>
          <a:xfrm>
            <a:off x="2442845" y="1299210"/>
            <a:ext cx="8028305" cy="529018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3"/>
          <p:cNvSpPr>
            <a:spLocks noChangeArrowheads="1"/>
          </p:cNvSpPr>
          <p:nvPr/>
        </p:nvSpPr>
        <p:spPr bwMode="auto">
          <a:xfrm>
            <a:off x="4763978" y="456820"/>
            <a:ext cx="3929380" cy="53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5" b="1" dirty="0">
                <a:solidFill>
                  <a:schemeClr val="tx1">
                    <a:lumMod val="95000"/>
                    <a:lumOff val="5000"/>
                  </a:schemeClr>
                </a:solidFill>
                <a:latin typeface="Arial" panose="020B0604020202020204" pitchFamily="34" charset="0"/>
                <a:cs typeface="Arial" panose="020B0604020202020204" pitchFamily="34" charset="0"/>
              </a:rPr>
              <a:t>Fast R-CNN vs YOLO</a:t>
            </a:r>
            <a:endParaRPr lang="en-US" altLang="zh-CN"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48" name="组合 47"/>
          <p:cNvGrpSpPr/>
          <p:nvPr/>
        </p:nvGrpSpPr>
        <p:grpSpPr>
          <a:xfrm>
            <a:off x="4140182" y="511612"/>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 name="图片 1" descr="587139-20160722133048138-1428379706"/>
          <p:cNvPicPr>
            <a:picLocks noChangeAspect="1"/>
          </p:cNvPicPr>
          <p:nvPr/>
        </p:nvPicPr>
        <p:blipFill>
          <a:blip r:embed="rId1"/>
          <a:stretch>
            <a:fillRect/>
          </a:stretch>
        </p:blipFill>
        <p:spPr>
          <a:xfrm>
            <a:off x="3372485" y="1332865"/>
            <a:ext cx="6442075" cy="3394075"/>
          </a:xfrm>
          <a:prstGeom prst="rect">
            <a:avLst/>
          </a:prstGeom>
        </p:spPr>
      </p:pic>
      <p:sp>
        <p:nvSpPr>
          <p:cNvPr id="3" name="文本框 2"/>
          <p:cNvSpPr txBox="1"/>
          <p:nvPr/>
        </p:nvSpPr>
        <p:spPr>
          <a:xfrm>
            <a:off x="4140200" y="4915535"/>
            <a:ext cx="5117465" cy="1482090"/>
          </a:xfrm>
          <a:prstGeom prst="rect">
            <a:avLst/>
          </a:prstGeom>
          <a:noFill/>
        </p:spPr>
        <p:txBody>
          <a:bodyPr wrap="square" rtlCol="0" anchor="t">
            <a:spAutoFit/>
          </a:bodyPr>
          <a:p>
            <a:r>
              <a:rPr lang="zh-CN" altLang="en-US">
                <a:solidFill>
                  <a:schemeClr val="tx1"/>
                </a:solidFill>
                <a:uFillTx/>
                <a:ea typeface="微软雅黑" panose="020B0503020204020204" pitchFamily="34" charset="-122"/>
                <a:sym typeface="+mn-ea"/>
              </a:rPr>
              <a:t>• </a:t>
            </a:r>
            <a:r>
              <a:rPr lang="zh-CN" altLang="en-US">
                <a:solidFill>
                  <a:schemeClr val="tx1"/>
                </a:solidFill>
                <a:uFillTx/>
                <a:ea typeface="微软雅黑" panose="020B0503020204020204" pitchFamily="34" charset="-122"/>
              </a:rPr>
              <a:t>Correct: 正确识别和检测比例且 IOU &gt; </a:t>
            </a:r>
            <a:r>
              <a:rPr lang="en-US" altLang="zh-CN">
                <a:solidFill>
                  <a:schemeClr val="tx1"/>
                </a:solidFill>
                <a:uFillTx/>
                <a:ea typeface="微软雅黑" panose="020B0503020204020204" pitchFamily="34" charset="-122"/>
              </a:rPr>
              <a:t>0</a:t>
            </a:r>
            <a:r>
              <a:rPr lang="zh-CN" altLang="en-US">
                <a:solidFill>
                  <a:schemeClr val="tx1"/>
                </a:solidFill>
                <a:uFillTx/>
                <a:ea typeface="微软雅黑" panose="020B0503020204020204" pitchFamily="34" charset="-122"/>
              </a:rPr>
              <a:t>.5</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Localization: 分类正确但 </a:t>
            </a:r>
            <a:r>
              <a:rPr lang="en-US" altLang="zh-CN">
                <a:solidFill>
                  <a:schemeClr val="tx1"/>
                </a:solidFill>
                <a:uFillTx/>
                <a:ea typeface="微软雅黑" panose="020B0503020204020204" pitchFamily="34" charset="-122"/>
              </a:rPr>
              <a:t>0</a:t>
            </a:r>
            <a:r>
              <a:rPr lang="zh-CN" altLang="en-US">
                <a:solidFill>
                  <a:schemeClr val="tx1"/>
                </a:solidFill>
                <a:uFillTx/>
                <a:ea typeface="微软雅黑" panose="020B0503020204020204" pitchFamily="34" charset="-122"/>
              </a:rPr>
              <a:t>.1 &lt; IOU &lt; </a:t>
            </a:r>
            <a:r>
              <a:rPr lang="en-US" altLang="zh-CN">
                <a:solidFill>
                  <a:schemeClr val="tx1"/>
                </a:solidFill>
                <a:uFillTx/>
                <a:ea typeface="微软雅黑" panose="020B0503020204020204" pitchFamily="34" charset="-122"/>
              </a:rPr>
              <a:t>0</a:t>
            </a:r>
            <a:r>
              <a:rPr lang="zh-CN" altLang="en-US">
                <a:solidFill>
                  <a:schemeClr val="tx1"/>
                </a:solidFill>
                <a:uFillTx/>
                <a:ea typeface="微软雅黑" panose="020B0503020204020204" pitchFamily="34" charset="-122"/>
              </a:rPr>
              <a:t>.5</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Similar: 分类相近, IOU &gt; </a:t>
            </a:r>
            <a:r>
              <a:rPr lang="en-US" altLang="zh-CN">
                <a:solidFill>
                  <a:schemeClr val="tx1"/>
                </a:solidFill>
                <a:uFillTx/>
                <a:ea typeface="微软雅黑" panose="020B0503020204020204" pitchFamily="34" charset="-122"/>
              </a:rPr>
              <a:t>0</a:t>
            </a:r>
            <a:r>
              <a:rPr lang="zh-CN" altLang="en-US">
                <a:solidFill>
                  <a:schemeClr val="tx1"/>
                </a:solidFill>
                <a:uFillTx/>
                <a:ea typeface="微软雅黑" panose="020B0503020204020204" pitchFamily="34" charset="-122"/>
              </a:rPr>
              <a:t>.1</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Other: 分类错误, IOU &gt; </a:t>
            </a:r>
            <a:r>
              <a:rPr lang="en-US" altLang="zh-CN">
                <a:solidFill>
                  <a:schemeClr val="tx1"/>
                </a:solidFill>
                <a:uFillTx/>
                <a:ea typeface="微软雅黑" panose="020B0503020204020204" pitchFamily="34" charset="-122"/>
              </a:rPr>
              <a:t>0</a:t>
            </a:r>
            <a:r>
              <a:rPr lang="zh-CN" altLang="en-US">
                <a:solidFill>
                  <a:schemeClr val="tx1"/>
                </a:solidFill>
                <a:uFillTx/>
                <a:ea typeface="微软雅黑" panose="020B0503020204020204" pitchFamily="34" charset="-122"/>
              </a:rPr>
              <a:t>.1</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Background: 分类错误，IOU &lt; </a:t>
            </a:r>
            <a:r>
              <a:rPr lang="en-US" altLang="zh-CN">
                <a:solidFill>
                  <a:schemeClr val="tx1"/>
                </a:solidFill>
                <a:uFillTx/>
                <a:ea typeface="微软雅黑" panose="020B0503020204020204" pitchFamily="34" charset="-122"/>
              </a:rPr>
              <a:t>0</a:t>
            </a:r>
            <a:r>
              <a:rPr lang="zh-CN" altLang="en-US">
                <a:solidFill>
                  <a:schemeClr val="tx1"/>
                </a:solidFill>
                <a:uFillTx/>
                <a:ea typeface="微软雅黑" panose="020B0503020204020204" pitchFamily="34" charset="-122"/>
              </a:rPr>
              <a:t>.1 </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3"/>
          <p:cNvSpPr>
            <a:spLocks noChangeArrowheads="1"/>
          </p:cNvSpPr>
          <p:nvPr/>
        </p:nvSpPr>
        <p:spPr bwMode="auto">
          <a:xfrm>
            <a:off x="5815538" y="456820"/>
            <a:ext cx="1218565" cy="53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rPr>
              <a:t>FPGA</a:t>
            </a:r>
            <a:endParaRPr lang="en-US" altLang="zh-CN"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48" name="组合 47"/>
          <p:cNvGrpSpPr/>
          <p:nvPr/>
        </p:nvGrpSpPr>
        <p:grpSpPr>
          <a:xfrm>
            <a:off x="5191742" y="511612"/>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043430" y="1781175"/>
            <a:ext cx="9194800" cy="120777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有了好的软件和算法，硬件平台也是相当重要的。在深度学习神经网络结构上取得的突破让目标检测任务的准确率大幅提升。目标检测模型变得越来越大、越来越复杂，需要大量计算资源来训练和评估。NVIDIA 大力推进了基于 GPU 的加速方案，一些并行计算任务在GPU 上可以获得显著加速。</a:t>
            </a:r>
            <a:endParaRPr lang="zh-CN" altLang="en-US">
              <a:solidFill>
                <a:schemeClr val="tx1"/>
              </a:solidFill>
              <a:uFillTx/>
              <a:ea typeface="微软雅黑" panose="020B0503020204020204" pitchFamily="34" charset="-122"/>
            </a:endParaRPr>
          </a:p>
        </p:txBody>
      </p:sp>
      <p:sp>
        <p:nvSpPr>
          <p:cNvPr id="4" name="文本框 3"/>
          <p:cNvSpPr txBox="1"/>
          <p:nvPr/>
        </p:nvSpPr>
        <p:spPr>
          <a:xfrm>
            <a:off x="2043430" y="3375025"/>
            <a:ext cx="9194800" cy="148209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但相比于 GPU，FPGA 有着如下一些优势：</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（1）并行计算速度非常快；</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（2）功耗非常低；</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（3）架构灵活；</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（4）对于深度学习而言，FPGA 提供了优于传统通用处理器加速能力的显著潜力。</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3"/>
          <p:cNvSpPr>
            <a:spLocks noChangeArrowheads="1"/>
          </p:cNvSpPr>
          <p:nvPr/>
        </p:nvSpPr>
        <p:spPr bwMode="auto">
          <a:xfrm>
            <a:off x="6120338" y="456820"/>
            <a:ext cx="92837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rPr>
              <a:t>应用</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48" name="组合 47"/>
          <p:cNvGrpSpPr/>
          <p:nvPr/>
        </p:nvGrpSpPr>
        <p:grpSpPr>
          <a:xfrm>
            <a:off x="5496542" y="511612"/>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352040" y="2094230"/>
            <a:ext cx="8841740" cy="3402330"/>
          </a:xfrm>
          <a:prstGeom prst="rect">
            <a:avLst/>
          </a:prstGeom>
          <a:noFill/>
        </p:spPr>
        <p:txBody>
          <a:bodyPr wrap="square" rtlCol="0" anchor="t">
            <a:spAutoFit/>
          </a:bodyPr>
          <a:p>
            <a:r>
              <a:rPr lang="en-US" altLang="zh-CN"/>
              <a:t>       </a:t>
            </a:r>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目标检测可以运用于安防、医疗、工业、汽车辅助驾驶等多个领域。比如广受关注的无人车驾驶领域，目标检测能够可以实现精确的检测车身周围的人、车辆、路牌等信息，实时报警等，而且目前已经取得了很多重要成果。</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但目标检测同时也面临着诸多挑战。比如形态各异的外貌特征、复杂多样的背景环境、行人与摄像机之间动态变化的场景、系统实时性与稳定性的严格要求等。</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还有在安防检测领域中，可以实现比如安全帽、安全带等动态检测，移动侦测、区域入侵检测、物品看护等功能。</a:t>
            </a:r>
            <a:endParaRPr lang="zh-CN" altLang="en-US">
              <a:solidFill>
                <a:schemeClr val="tx1"/>
              </a:solidFill>
              <a:uFillTx/>
              <a:ea typeface="微软雅黑" panose="020B0503020204020204" pitchFamily="34" charset="-122"/>
            </a:endParaRPr>
          </a:p>
          <a:p>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无论是在深度学习目标检测算法方面，或是为工业大规模应用做铺垫的 FPGA 硬件加速方面，都存在着许多难点和挑战。</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3"/>
          <p:cNvSpPr>
            <a:spLocks noChangeArrowheads="1"/>
          </p:cNvSpPr>
          <p:nvPr/>
        </p:nvSpPr>
        <p:spPr bwMode="auto">
          <a:xfrm>
            <a:off x="6135578" y="456820"/>
            <a:ext cx="167513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rPr>
              <a:t>工作计划</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48" name="组合 47"/>
          <p:cNvGrpSpPr/>
          <p:nvPr/>
        </p:nvGrpSpPr>
        <p:grpSpPr>
          <a:xfrm>
            <a:off x="5511782" y="511612"/>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516505" y="2118360"/>
            <a:ext cx="8480425" cy="1198880"/>
          </a:xfrm>
          <a:prstGeom prst="rect">
            <a:avLst/>
          </a:prstGeom>
          <a:noFill/>
        </p:spPr>
        <p:txBody>
          <a:bodyPr wrap="square" rtlCol="0">
            <a:spAutoFit/>
          </a:bodyPr>
          <a:p>
            <a:r>
              <a:rPr lang="en-US" altLang="zh-CN"/>
              <a:t>        </a:t>
            </a:r>
            <a:r>
              <a:rPr lang="zh-CN" altLang="en-US">
                <a:solidFill>
                  <a:schemeClr val="tx1"/>
                </a:solidFill>
                <a:uFillTx/>
                <a:ea typeface="微软雅黑" panose="020B0503020204020204" pitchFamily="34" charset="-122"/>
              </a:rPr>
              <a:t>在较熟练掌握流行深度学习框架（如</a:t>
            </a:r>
            <a:r>
              <a:rPr lang="en-US" altLang="zh-CN">
                <a:solidFill>
                  <a:schemeClr val="tx1"/>
                </a:solidFill>
                <a:uFillTx/>
                <a:ea typeface="微软雅黑" panose="020B0503020204020204" pitchFamily="34" charset="-122"/>
              </a:rPr>
              <a:t>caffe</a:t>
            </a:r>
            <a:r>
              <a:rPr lang="zh-CN" altLang="en-US">
                <a:solidFill>
                  <a:schemeClr val="tx1"/>
                </a:solidFill>
                <a:uFillTx/>
                <a:ea typeface="微软雅黑" panose="020B0503020204020204" pitchFamily="34" charset="-122"/>
              </a:rPr>
              <a:t>，</a:t>
            </a:r>
            <a:r>
              <a:rPr lang="en-US" altLang="zh-CN">
                <a:solidFill>
                  <a:schemeClr val="tx1"/>
                </a:solidFill>
                <a:uFillTx/>
                <a:ea typeface="微软雅黑" panose="020B0503020204020204" pitchFamily="34" charset="-122"/>
              </a:rPr>
              <a:t>tensorflow</a:t>
            </a:r>
            <a:r>
              <a:rPr lang="zh-CN" altLang="en-US">
                <a:solidFill>
                  <a:schemeClr val="tx1"/>
                </a:solidFill>
                <a:uFillTx/>
                <a:ea typeface="微软雅黑" panose="020B0503020204020204" pitchFamily="34" charset="-122"/>
              </a:rPr>
              <a:t>等）和</a:t>
            </a:r>
            <a:r>
              <a:rPr lang="en-US" altLang="zh-CN">
                <a:solidFill>
                  <a:schemeClr val="tx1"/>
                </a:solidFill>
                <a:uFillTx/>
                <a:ea typeface="微软雅黑" panose="020B0503020204020204" pitchFamily="34" charset="-122"/>
              </a:rPr>
              <a:t>CNN</a:t>
            </a:r>
            <a:r>
              <a:rPr lang="zh-CN" altLang="en-US">
                <a:solidFill>
                  <a:schemeClr val="tx1"/>
                </a:solidFill>
                <a:uFillTx/>
                <a:ea typeface="微软雅黑" panose="020B0503020204020204" pitchFamily="34" charset="-122"/>
              </a:rPr>
              <a:t>与目标检测相关知识的前提下：</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a:t>
            </a:r>
            <a:r>
              <a:rPr lang="en-US" altLang="zh-CN">
                <a:solidFill>
                  <a:schemeClr val="tx1"/>
                </a:solidFill>
                <a:uFillTx/>
                <a:ea typeface="微软雅黑" panose="020B0503020204020204" pitchFamily="34" charset="-122"/>
              </a:rPr>
              <a:t>1</a:t>
            </a:r>
            <a:r>
              <a:rPr lang="zh-CN" altLang="en-US">
                <a:solidFill>
                  <a:schemeClr val="tx1"/>
                </a:solidFill>
                <a:uFillTx/>
                <a:ea typeface="微软雅黑" panose="020B0503020204020204" pitchFamily="34" charset="-122"/>
              </a:rPr>
              <a:t>）学习利用好的目标检测算法支持以后的工作</a:t>
            </a:r>
            <a:endParaRPr lang="zh-CN" altLang="en-US">
              <a:solidFill>
                <a:schemeClr val="tx1"/>
              </a:solidFill>
              <a:uFillTx/>
              <a:ea typeface="微软雅黑" panose="020B0503020204020204" pitchFamily="34" charset="-122"/>
            </a:endParaRPr>
          </a:p>
          <a:p>
            <a:r>
              <a:rPr lang="zh-CN" altLang="en-US">
                <a:solidFill>
                  <a:schemeClr val="tx1"/>
                </a:solidFill>
                <a:uFillTx/>
                <a:ea typeface="微软雅黑" panose="020B0503020204020204" pitchFamily="34" charset="-122"/>
              </a:rPr>
              <a:t>        （</a:t>
            </a:r>
            <a:r>
              <a:rPr lang="en-US" altLang="zh-CN">
                <a:solidFill>
                  <a:schemeClr val="tx1"/>
                </a:solidFill>
                <a:uFillTx/>
                <a:ea typeface="微软雅黑" panose="020B0503020204020204" pitchFamily="34" charset="-122"/>
              </a:rPr>
              <a:t>2</a:t>
            </a:r>
            <a:r>
              <a:rPr lang="zh-CN" altLang="en-US">
                <a:solidFill>
                  <a:schemeClr val="tx1"/>
                </a:solidFill>
                <a:uFillTx/>
                <a:ea typeface="微软雅黑" panose="020B0503020204020204" pitchFamily="34" charset="-122"/>
              </a:rPr>
              <a:t>）加深对</a:t>
            </a:r>
            <a:r>
              <a:rPr lang="en-US" altLang="zh-CN">
                <a:solidFill>
                  <a:schemeClr val="tx1"/>
                </a:solidFill>
                <a:uFillTx/>
                <a:ea typeface="微软雅黑" panose="020B0503020204020204" pitchFamily="34" charset="-122"/>
              </a:rPr>
              <a:t>SqueezeNet</a:t>
            </a:r>
            <a:r>
              <a:rPr lang="zh-CN" altLang="en-US">
                <a:solidFill>
                  <a:schemeClr val="tx1"/>
                </a:solidFill>
                <a:uFillTx/>
                <a:ea typeface="微软雅黑" panose="020B0503020204020204" pitchFamily="34" charset="-122"/>
              </a:rPr>
              <a:t>和</a:t>
            </a:r>
            <a:r>
              <a:rPr lang="en-US" altLang="zh-CN">
                <a:uFillTx/>
                <a:ea typeface="微软雅黑" panose="020B0503020204020204" pitchFamily="34" charset="-122"/>
                <a:sym typeface="+mn-ea"/>
              </a:rPr>
              <a:t>SqueezeDet</a:t>
            </a:r>
            <a:r>
              <a:rPr lang="zh-CN" altLang="en-US">
                <a:uFillTx/>
                <a:ea typeface="微软雅黑" panose="020B0503020204020204" pitchFamily="34" charset="-122"/>
                <a:sym typeface="+mn-ea"/>
              </a:rPr>
              <a:t>的理解和掌握</a:t>
            </a:r>
            <a:endParaRPr lang="zh-CN" altLang="en-US">
              <a:solidFill>
                <a:schemeClr val="tx1"/>
              </a:solidFill>
              <a:uFillTx/>
              <a:ea typeface="微软雅黑" panose="020B0503020204020204" pitchFamily="34" charset="-122"/>
              <a:sym typeface="+mn-ea"/>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3"/>
          <p:cNvSpPr>
            <a:spLocks noChangeArrowheads="1"/>
          </p:cNvSpPr>
          <p:nvPr/>
        </p:nvSpPr>
        <p:spPr bwMode="auto">
          <a:xfrm>
            <a:off x="6120338" y="456820"/>
            <a:ext cx="92837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rPr>
              <a:t>总结</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48" name="组合 47"/>
          <p:cNvGrpSpPr/>
          <p:nvPr/>
        </p:nvGrpSpPr>
        <p:grpSpPr>
          <a:xfrm>
            <a:off x="5496542" y="511612"/>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750820" y="3335655"/>
            <a:ext cx="7810500" cy="659130"/>
          </a:xfrm>
          <a:prstGeom prst="rect">
            <a:avLst/>
          </a:prstGeom>
          <a:noFill/>
        </p:spPr>
        <p:txBody>
          <a:bodyPr wrap="square" rtlCol="0" anchor="t">
            <a:spAutoFit/>
          </a:bodyPr>
          <a:p>
            <a:r>
              <a:rPr lang="en-US" altLang="zh-CN">
                <a:solidFill>
                  <a:schemeClr val="tx1"/>
                </a:solidFill>
                <a:uFillTx/>
                <a:ea typeface="微软雅黑" panose="020B0503020204020204" pitchFamily="34" charset="-122"/>
              </a:rPr>
              <a:t>         </a:t>
            </a:r>
            <a:r>
              <a:rPr lang="zh-CN" altLang="en-US">
                <a:solidFill>
                  <a:schemeClr val="tx1"/>
                </a:solidFill>
                <a:uFillTx/>
                <a:ea typeface="微软雅黑" panose="020B0503020204020204" pitchFamily="34" charset="-122"/>
              </a:rPr>
              <a:t>目标检测是计算机视觉中基础而且热门的领域，最近两年由于深度学习的影响产生了巨大的进步，相信在未来的一两年时间会有更优秀的工作涌现。</a:t>
            </a:r>
            <a:endParaRPr lang="zh-CN" altLang="en-US">
              <a:solidFill>
                <a:schemeClr val="tx1"/>
              </a:solidFill>
              <a:uFillTx/>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763978" y="456820"/>
            <a:ext cx="279527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mn-ea"/>
              </a:rPr>
              <a:t>数据集简单介绍</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140182" y="511612"/>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2084070" y="5612130"/>
            <a:ext cx="9092565" cy="1191260"/>
          </a:xfrm>
          <a:prstGeom prst="rect">
            <a:avLst/>
          </a:prstGeom>
          <a:noFill/>
        </p:spPr>
        <p:txBody>
          <a:bodyPr wrap="square" rtlCol="0">
            <a:spAutoFit/>
          </a:bodyPr>
          <a:p>
            <a:r>
              <a:rPr lang="en-US" altLang="zh-CN"/>
              <a:t>			     Pascal VOC  RGB</a:t>
            </a:r>
            <a:endParaRPr lang="en-US" altLang="zh-CN"/>
          </a:p>
          <a:p>
            <a:endParaRPr lang="en-US" altLang="zh-CN"/>
          </a:p>
          <a:p>
            <a:r>
              <a:rPr lang="en-US" altLang="zh-CN"/>
              <a:t>横向图的尺寸大约在500*375左右，纵向图的尺寸大约在375*500左右，基本不会偏差超过100。（在训练中，第一步就是将这些图片都resize到300*300或是500*500</a:t>
            </a:r>
            <a:r>
              <a:rPr lang="zh-CN" altLang="en-US"/>
              <a:t>）</a:t>
            </a:r>
            <a:endParaRPr lang="zh-CN" altLang="en-US"/>
          </a:p>
        </p:txBody>
      </p:sp>
      <p:pic>
        <p:nvPicPr>
          <p:cNvPr id="7" name="图片 6" descr="2007_000392"/>
          <p:cNvPicPr>
            <a:picLocks noChangeAspect="1"/>
          </p:cNvPicPr>
          <p:nvPr/>
        </p:nvPicPr>
        <p:blipFill>
          <a:blip r:embed="rId1"/>
          <a:stretch>
            <a:fillRect/>
          </a:stretch>
        </p:blipFill>
        <p:spPr>
          <a:xfrm>
            <a:off x="3090545" y="1365885"/>
            <a:ext cx="6405245" cy="4252595"/>
          </a:xfrm>
          <a:prstGeom prst="rect">
            <a:avLst/>
          </a:prstGeom>
        </p:spPr>
      </p:pic>
      <p:sp>
        <p:nvSpPr>
          <p:cNvPr id="6" name="椭圆 5"/>
          <p:cNvSpPr/>
          <p:nvPr/>
        </p:nvSpPr>
        <p:spPr>
          <a:xfrm>
            <a:off x="4268470" y="2277745"/>
            <a:ext cx="304165" cy="260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7613650" y="5274945"/>
            <a:ext cx="274955" cy="2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流程图: 过程 9"/>
          <p:cNvSpPr/>
          <p:nvPr/>
        </p:nvSpPr>
        <p:spPr>
          <a:xfrm>
            <a:off x="4370070" y="2378710"/>
            <a:ext cx="3431540" cy="3055620"/>
          </a:xfrm>
          <a:prstGeom prst="flowChartProcess">
            <a:avLst/>
          </a:prstGeom>
          <a:noFill/>
          <a:ln w="571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2"/>
          <a:stretch>
            <a:fillRect/>
          </a:stretch>
        </p:blipFill>
        <p:spPr>
          <a:xfrm>
            <a:off x="9829165" y="3068955"/>
            <a:ext cx="1771650" cy="1095375"/>
          </a:xfrm>
          <a:prstGeom prst="rect">
            <a:avLst/>
          </a:prstGeom>
        </p:spPr>
      </p:pic>
      <p:pic>
        <p:nvPicPr>
          <p:cNvPr id="12" name="图片 11"/>
          <p:cNvPicPr>
            <a:picLocks noChangeAspect="1"/>
          </p:cNvPicPr>
          <p:nvPr/>
        </p:nvPicPr>
        <p:blipFill>
          <a:blip r:embed="rId3"/>
          <a:stretch>
            <a:fillRect/>
          </a:stretch>
        </p:blipFill>
        <p:spPr>
          <a:xfrm>
            <a:off x="9667240" y="1965325"/>
            <a:ext cx="2095500" cy="88582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2"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amond(in)">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6" grpId="0" animBg="1"/>
      <p:bldP spid="8" grpId="0" animBg="1"/>
      <p:bldP spid="10"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3306653" y="445390"/>
            <a:ext cx="727583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rPr>
              <a:t>图像分类，图像定位，目标检测和实例分割</a:t>
            </a:r>
            <a:endParaRPr lang="zh-CN" altLang="en-US" sz="2935" b="1" dirty="0">
              <a:solidFill>
                <a:schemeClr val="tx1">
                  <a:lumMod val="95000"/>
                  <a:lumOff val="5000"/>
                </a:schemeClr>
              </a:solidFill>
              <a:latin typeface="Arial" panose="020B0604020202020204" pitchFamily="34" charset="0"/>
              <a:cs typeface="Arial" panose="020B0604020202020204" pitchFamily="34" charset="0"/>
              <a:sym typeface="Impact" panose="020B0806030902050204" pitchFamily="34" charset="0"/>
            </a:endParaRPr>
          </a:p>
        </p:txBody>
      </p:sp>
      <p:grpSp>
        <p:nvGrpSpPr>
          <p:cNvPr id="3" name="组合 2"/>
          <p:cNvGrpSpPr/>
          <p:nvPr/>
        </p:nvGrpSpPr>
        <p:grpSpPr>
          <a:xfrm>
            <a:off x="2525377" y="444937"/>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95000"/>
                  <a:lumOff val="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16" name="图片 15" descr="20160816132136353"/>
          <p:cNvPicPr>
            <a:picLocks noChangeAspect="1"/>
          </p:cNvPicPr>
          <p:nvPr/>
        </p:nvPicPr>
        <p:blipFill>
          <a:blip r:embed="rId1"/>
          <a:stretch>
            <a:fillRect/>
          </a:stretch>
        </p:blipFill>
        <p:spPr>
          <a:xfrm>
            <a:off x="1821815" y="2212340"/>
            <a:ext cx="10067925" cy="4526915"/>
          </a:xfrm>
          <a:prstGeom prst="rect">
            <a:avLst/>
          </a:prstGeom>
        </p:spPr>
      </p:pic>
      <p:pic>
        <p:nvPicPr>
          <p:cNvPr id="6" name="图片 5"/>
          <p:cNvPicPr>
            <a:picLocks noChangeAspect="1"/>
          </p:cNvPicPr>
          <p:nvPr/>
        </p:nvPicPr>
        <p:blipFill>
          <a:blip r:embed="rId2"/>
          <a:stretch>
            <a:fillRect/>
          </a:stretch>
        </p:blipFill>
        <p:spPr>
          <a:xfrm>
            <a:off x="1983105" y="1397000"/>
            <a:ext cx="9385935" cy="588645"/>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11642</Words>
  <Application>WPS 演示</Application>
  <PresentationFormat>宽屏</PresentationFormat>
  <Paragraphs>692</Paragraphs>
  <Slides>75</Slides>
  <Notes>46</Notes>
  <HiddenSlides>0</HiddenSlides>
  <MMClips>1</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75</vt:i4>
      </vt:variant>
    </vt:vector>
  </HeadingPairs>
  <TitlesOfParts>
    <vt:vector size="92" baseType="lpstr">
      <vt:lpstr>Arial</vt:lpstr>
      <vt:lpstr>宋体</vt:lpstr>
      <vt:lpstr>Wingdings</vt:lpstr>
      <vt:lpstr>微软雅黑</vt:lpstr>
      <vt:lpstr>Arial Unicode MS</vt:lpstr>
      <vt:lpstr>Calibri</vt:lpstr>
      <vt:lpstr>Calibri Light</vt:lpstr>
      <vt:lpstr>华文中宋</vt:lpstr>
      <vt:lpstr>Adobe Garamond Pro</vt:lpstr>
      <vt:lpstr>Impact</vt:lpstr>
      <vt:lpstr>Calibri</vt:lpstr>
      <vt:lpstr>Garamond</vt:lpstr>
      <vt:lpstr>Open Sans Semibold</vt:lpstr>
      <vt:lpstr>Segoe Print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PPT用户</dc:creator>
  <cp:lastModifiedBy>Danny</cp:lastModifiedBy>
  <cp:revision>1522</cp:revision>
  <dcterms:created xsi:type="dcterms:W3CDTF">2014-06-18T03:33:00Z</dcterms:created>
  <dcterms:modified xsi:type="dcterms:W3CDTF">2017-06-13T01:25:57Z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